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3"/>
  </p:sldMasterIdLst>
  <p:notesMasterIdLst>
    <p:notesMasterId r:id="rId32"/>
  </p:notesMasterIdLst>
  <p:handoutMasterIdLst>
    <p:handoutMasterId r:id="rId33"/>
  </p:handoutMasterIdLst>
  <p:sldIdLst>
    <p:sldId id="405" r:id="rId4"/>
    <p:sldId id="479" r:id="rId5"/>
    <p:sldId id="480" r:id="rId6"/>
    <p:sldId id="481" r:id="rId7"/>
    <p:sldId id="482" r:id="rId8"/>
    <p:sldId id="483" r:id="rId9"/>
    <p:sldId id="485" r:id="rId10"/>
    <p:sldId id="484" r:id="rId11"/>
    <p:sldId id="486" r:id="rId12"/>
    <p:sldId id="488" r:id="rId13"/>
    <p:sldId id="489" r:id="rId14"/>
    <p:sldId id="490" r:id="rId15"/>
    <p:sldId id="492" r:id="rId16"/>
    <p:sldId id="491" r:id="rId17"/>
    <p:sldId id="493" r:id="rId18"/>
    <p:sldId id="494" r:id="rId19"/>
    <p:sldId id="496" r:id="rId20"/>
    <p:sldId id="497" r:id="rId21"/>
    <p:sldId id="498" r:id="rId22"/>
    <p:sldId id="499" r:id="rId23"/>
    <p:sldId id="495" r:id="rId24"/>
    <p:sldId id="500" r:id="rId25"/>
    <p:sldId id="501" r:id="rId26"/>
    <p:sldId id="502" r:id="rId27"/>
    <p:sldId id="503" r:id="rId28"/>
    <p:sldId id="505" r:id="rId29"/>
    <p:sldId id="461" r:id="rId30"/>
    <p:sldId id="450"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Palatino" panose="020B0604020202020204"/>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CCECFF"/>
    <a:srgbClr val="F7DADA"/>
    <a:srgbClr val="FFE3E3"/>
    <a:srgbClr val="FFE8E8"/>
    <a:srgbClr val="FFF2F2"/>
    <a:srgbClr val="FAEDED"/>
    <a:srgbClr val="001F5B"/>
    <a:srgbClr val="E4E909"/>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font" Target="fonts/font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40A3E-6195-40D2-88CE-EEF36573910D}"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1CD33D1C-1C77-4E14-B7EE-E79A2288832D}">
      <dgm:prSet custT="1"/>
      <dgm:spPr/>
      <dgm:t>
        <a:bodyPr/>
        <a:lstStyle/>
        <a:p>
          <a:pPr>
            <a:lnSpc>
              <a:spcPct val="100000"/>
            </a:lnSpc>
          </a:pPr>
          <a:r>
            <a:rPr lang="en-US" sz="2000" b="0" i="0" dirty="0"/>
            <a:t>What words or phrases appear more frequently in questions that students do well on?</a:t>
          </a:r>
          <a:endParaRPr lang="en-US" sz="2000" dirty="0"/>
        </a:p>
      </dgm:t>
    </dgm:pt>
    <dgm:pt modelId="{433ED2C7-0D34-4998-BFD7-5002185651E4}" type="parTrans" cxnId="{5CC77A5E-A76D-484E-AE92-F2B3529F8793}">
      <dgm:prSet/>
      <dgm:spPr/>
      <dgm:t>
        <a:bodyPr/>
        <a:lstStyle/>
        <a:p>
          <a:endParaRPr lang="en-US"/>
        </a:p>
      </dgm:t>
    </dgm:pt>
    <dgm:pt modelId="{F3327260-B40F-499F-99AE-2A356C29FCA6}" type="sibTrans" cxnId="{5CC77A5E-A76D-484E-AE92-F2B3529F8793}">
      <dgm:prSet/>
      <dgm:spPr/>
      <dgm:t>
        <a:bodyPr/>
        <a:lstStyle/>
        <a:p>
          <a:endParaRPr lang="en-US"/>
        </a:p>
      </dgm:t>
    </dgm:pt>
    <dgm:pt modelId="{E009F11B-4181-46E1-8000-EFA21AD32583}">
      <dgm:prSet custT="1"/>
      <dgm:spPr/>
      <dgm:t>
        <a:bodyPr/>
        <a:lstStyle/>
        <a:p>
          <a:pPr>
            <a:lnSpc>
              <a:spcPct val="100000"/>
            </a:lnSpc>
          </a:pPr>
          <a:r>
            <a:rPr lang="en-US" sz="2000" b="0" dirty="0"/>
            <a:t>Given a dataset about some quiz questions of a hypothetical EdTech startup in a Json format, analyze the following:</a:t>
          </a:r>
          <a:endParaRPr lang="en-US" sz="2000" dirty="0"/>
        </a:p>
      </dgm:t>
    </dgm:pt>
    <dgm:pt modelId="{55050D55-E330-4B13-8512-F16629241B6D}" type="parTrans" cxnId="{D569A03B-0468-4962-8ACF-7F61DF538FC2}">
      <dgm:prSet/>
      <dgm:spPr/>
      <dgm:t>
        <a:bodyPr/>
        <a:lstStyle/>
        <a:p>
          <a:endParaRPr lang="en-US"/>
        </a:p>
      </dgm:t>
    </dgm:pt>
    <dgm:pt modelId="{CCC0CD58-6CFC-4D68-A0DF-968CBA3D4CE0}" type="sibTrans" cxnId="{D569A03B-0468-4962-8ACF-7F61DF538FC2}">
      <dgm:prSet/>
      <dgm:spPr/>
      <dgm:t>
        <a:bodyPr/>
        <a:lstStyle/>
        <a:p>
          <a:endParaRPr lang="en-US"/>
        </a:p>
      </dgm:t>
    </dgm:pt>
    <dgm:pt modelId="{BF6A1DF2-52EF-4C8A-AFA3-34A4D9749206}">
      <dgm:prSet custT="1"/>
      <dgm:spPr/>
      <dgm:t>
        <a:bodyPr/>
        <a:lstStyle/>
        <a:p>
          <a:pPr>
            <a:lnSpc>
              <a:spcPct val="100000"/>
            </a:lnSpc>
          </a:pPr>
          <a:r>
            <a:rPr lang="en-US" sz="2000" b="0" i="0" dirty="0"/>
            <a:t>What words or phrases appear more frequently in questions that students tend to do poorly on?</a:t>
          </a:r>
          <a:endParaRPr lang="en-US" sz="2000" dirty="0"/>
        </a:p>
      </dgm:t>
    </dgm:pt>
    <dgm:pt modelId="{4DBEC0EE-903B-4C19-A0F5-1DBE87AAD592}" type="parTrans" cxnId="{7A9DDD9B-CF40-4FD1-9B2A-DC34CF6A9B77}">
      <dgm:prSet/>
      <dgm:spPr/>
      <dgm:t>
        <a:bodyPr/>
        <a:lstStyle/>
        <a:p>
          <a:endParaRPr lang="en-US"/>
        </a:p>
      </dgm:t>
    </dgm:pt>
    <dgm:pt modelId="{8F0F4BD5-113E-4EEA-A4F4-7EE2F88491DC}" type="sibTrans" cxnId="{7A9DDD9B-CF40-4FD1-9B2A-DC34CF6A9B77}">
      <dgm:prSet/>
      <dgm:spPr/>
      <dgm:t>
        <a:bodyPr/>
        <a:lstStyle/>
        <a:p>
          <a:endParaRPr lang="en-US"/>
        </a:p>
      </dgm:t>
    </dgm:pt>
    <dgm:pt modelId="{BB739EDF-D5B3-4C1B-98CB-4B165A4BEE4C}">
      <dgm:prSet custT="1"/>
      <dgm:spPr/>
      <dgm:t>
        <a:bodyPr/>
        <a:lstStyle/>
        <a:p>
          <a:pPr>
            <a:lnSpc>
              <a:spcPct val="100000"/>
            </a:lnSpc>
          </a:pPr>
          <a:r>
            <a:rPr lang="en-US" sz="2000" b="0" i="0" dirty="0"/>
            <a:t>The percent of students who have answered the question correctly.</a:t>
          </a:r>
          <a:endParaRPr lang="en-US" sz="2000" dirty="0"/>
        </a:p>
      </dgm:t>
    </dgm:pt>
    <dgm:pt modelId="{91D00638-FA79-46A6-98E1-51F4F6EA4B6F}" type="parTrans" cxnId="{7471B997-E4AE-4F4F-8101-BE40C53C65E9}">
      <dgm:prSet/>
      <dgm:spPr/>
      <dgm:t>
        <a:bodyPr/>
        <a:lstStyle/>
        <a:p>
          <a:endParaRPr lang="en-US"/>
        </a:p>
      </dgm:t>
    </dgm:pt>
    <dgm:pt modelId="{05B0073E-AC23-47E0-BBD2-577CCFE3AF16}" type="sibTrans" cxnId="{7471B997-E4AE-4F4F-8101-BE40C53C65E9}">
      <dgm:prSet/>
      <dgm:spPr/>
      <dgm:t>
        <a:bodyPr/>
        <a:lstStyle/>
        <a:p>
          <a:endParaRPr lang="en-US"/>
        </a:p>
      </dgm:t>
    </dgm:pt>
    <dgm:pt modelId="{265AADFF-F834-49A1-845B-7A18AFC74B1A}" type="pres">
      <dgm:prSet presAssocID="{1EB40A3E-6195-40D2-88CE-EEF36573910D}" presName="root" presStyleCnt="0">
        <dgm:presLayoutVars>
          <dgm:dir/>
          <dgm:resizeHandles val="exact"/>
        </dgm:presLayoutVars>
      </dgm:prSet>
      <dgm:spPr/>
    </dgm:pt>
    <dgm:pt modelId="{0CD834E5-5E6C-4731-A755-788699C37012}" type="pres">
      <dgm:prSet presAssocID="{E009F11B-4181-46E1-8000-EFA21AD32583}" presName="compNode" presStyleCnt="0"/>
      <dgm:spPr/>
    </dgm:pt>
    <dgm:pt modelId="{9D56F942-7C24-48FC-824E-7FEF0824F7F7}" type="pres">
      <dgm:prSet presAssocID="{E009F11B-4181-46E1-8000-EFA21AD32583}" presName="bgRect" presStyleLbl="bgShp" presStyleIdx="0" presStyleCnt="4"/>
      <dgm:spPr/>
    </dgm:pt>
    <dgm:pt modelId="{2F3FB77C-26CB-427F-BA65-5A3531DC61CA}" type="pres">
      <dgm:prSet presAssocID="{E009F11B-4181-46E1-8000-EFA21AD3258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A9D934D-8D3B-4CC7-AE4E-215979392DD1}" type="pres">
      <dgm:prSet presAssocID="{E009F11B-4181-46E1-8000-EFA21AD32583}" presName="spaceRect" presStyleCnt="0"/>
      <dgm:spPr/>
    </dgm:pt>
    <dgm:pt modelId="{D571DDB7-FB4F-4E04-A256-FA3713D11678}" type="pres">
      <dgm:prSet presAssocID="{E009F11B-4181-46E1-8000-EFA21AD32583}" presName="parTx" presStyleLbl="revTx" presStyleIdx="0" presStyleCnt="4">
        <dgm:presLayoutVars>
          <dgm:chMax val="0"/>
          <dgm:chPref val="0"/>
        </dgm:presLayoutVars>
      </dgm:prSet>
      <dgm:spPr/>
    </dgm:pt>
    <dgm:pt modelId="{A6E70974-57A9-4F06-ADAA-01DE70EAF009}" type="pres">
      <dgm:prSet presAssocID="{CCC0CD58-6CFC-4D68-A0DF-968CBA3D4CE0}" presName="sibTrans" presStyleCnt="0"/>
      <dgm:spPr/>
    </dgm:pt>
    <dgm:pt modelId="{23BB2C15-C4A1-4898-A079-011A93CC9A09}" type="pres">
      <dgm:prSet presAssocID="{BB739EDF-D5B3-4C1B-98CB-4B165A4BEE4C}" presName="compNode" presStyleCnt="0"/>
      <dgm:spPr/>
    </dgm:pt>
    <dgm:pt modelId="{6B5112D1-D070-4AD1-BC88-0DD0BECC3BEE}" type="pres">
      <dgm:prSet presAssocID="{BB739EDF-D5B3-4C1B-98CB-4B165A4BEE4C}" presName="bgRect" presStyleLbl="bgShp" presStyleIdx="1" presStyleCnt="4"/>
      <dgm:spPr/>
    </dgm:pt>
    <dgm:pt modelId="{51F78D5A-0536-496D-A0E4-A48402B86BB2}" type="pres">
      <dgm:prSet presAssocID="{BB739EDF-D5B3-4C1B-98CB-4B165A4BEE4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ie chart with solid fill"/>
        </a:ext>
      </dgm:extLst>
    </dgm:pt>
    <dgm:pt modelId="{6ED9C6D9-3396-4478-9FA5-64B74222AAE9}" type="pres">
      <dgm:prSet presAssocID="{BB739EDF-D5B3-4C1B-98CB-4B165A4BEE4C}" presName="spaceRect" presStyleCnt="0"/>
      <dgm:spPr/>
    </dgm:pt>
    <dgm:pt modelId="{E9C2BFAB-19FF-4CF1-810C-FFDFB9893BA5}" type="pres">
      <dgm:prSet presAssocID="{BB739EDF-D5B3-4C1B-98CB-4B165A4BEE4C}" presName="parTx" presStyleLbl="revTx" presStyleIdx="1" presStyleCnt="4">
        <dgm:presLayoutVars>
          <dgm:chMax val="0"/>
          <dgm:chPref val="0"/>
        </dgm:presLayoutVars>
      </dgm:prSet>
      <dgm:spPr/>
    </dgm:pt>
    <dgm:pt modelId="{C1B739F5-85E3-4B4F-BB51-0E940FAC6F2C}" type="pres">
      <dgm:prSet presAssocID="{05B0073E-AC23-47E0-BBD2-577CCFE3AF16}" presName="sibTrans" presStyleCnt="0"/>
      <dgm:spPr/>
    </dgm:pt>
    <dgm:pt modelId="{2AF20532-501F-4F21-BE9B-EEBC84C9A3C7}" type="pres">
      <dgm:prSet presAssocID="{BF6A1DF2-52EF-4C8A-AFA3-34A4D9749206}" presName="compNode" presStyleCnt="0"/>
      <dgm:spPr/>
    </dgm:pt>
    <dgm:pt modelId="{FB67B3AF-7923-4752-9C23-1A7A8B20CB51}" type="pres">
      <dgm:prSet presAssocID="{BF6A1DF2-52EF-4C8A-AFA3-34A4D9749206}" presName="bgRect" presStyleLbl="bgShp" presStyleIdx="2" presStyleCnt="4"/>
      <dgm:spPr/>
    </dgm:pt>
    <dgm:pt modelId="{6D47236A-4276-4DEB-A980-F17A75C29148}" type="pres">
      <dgm:prSet presAssocID="{BF6A1DF2-52EF-4C8A-AFA3-34A4D97492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ose with solid fill"/>
        </a:ext>
      </dgm:extLst>
    </dgm:pt>
    <dgm:pt modelId="{EA238EC2-48D8-43DD-9768-BAEC90EA9B44}" type="pres">
      <dgm:prSet presAssocID="{BF6A1DF2-52EF-4C8A-AFA3-34A4D9749206}" presName="spaceRect" presStyleCnt="0"/>
      <dgm:spPr/>
    </dgm:pt>
    <dgm:pt modelId="{3DF1F597-BF8E-4CA5-AA4C-F661B3A4B86C}" type="pres">
      <dgm:prSet presAssocID="{BF6A1DF2-52EF-4C8A-AFA3-34A4D9749206}" presName="parTx" presStyleLbl="revTx" presStyleIdx="2" presStyleCnt="4">
        <dgm:presLayoutVars>
          <dgm:chMax val="0"/>
          <dgm:chPref val="0"/>
        </dgm:presLayoutVars>
      </dgm:prSet>
      <dgm:spPr/>
    </dgm:pt>
    <dgm:pt modelId="{E91887C7-08CD-432F-A802-BCAB26D1FF71}" type="pres">
      <dgm:prSet presAssocID="{8F0F4BD5-113E-4EEA-A4F4-7EE2F88491DC}" presName="sibTrans" presStyleCnt="0"/>
      <dgm:spPr/>
    </dgm:pt>
    <dgm:pt modelId="{184A31A4-7F79-4F86-A30D-71B459575477}" type="pres">
      <dgm:prSet presAssocID="{1CD33D1C-1C77-4E14-B7EE-E79A2288832D}" presName="compNode" presStyleCnt="0"/>
      <dgm:spPr/>
    </dgm:pt>
    <dgm:pt modelId="{5536DD49-2848-4CC3-9A24-4E3ED0F29F2C}" type="pres">
      <dgm:prSet presAssocID="{1CD33D1C-1C77-4E14-B7EE-E79A2288832D}" presName="bgRect" presStyleLbl="bgShp" presStyleIdx="3" presStyleCnt="4"/>
      <dgm:spPr/>
    </dgm:pt>
    <dgm:pt modelId="{5161B4BF-4DC6-46CF-A838-6148892CA0D2}" type="pres">
      <dgm:prSet presAssocID="{1CD33D1C-1C77-4E14-B7EE-E79A228883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Tick1 with solid fill"/>
        </a:ext>
      </dgm:extLst>
    </dgm:pt>
    <dgm:pt modelId="{8F2CA633-BA2D-462F-9B10-4BB88C5C13F5}" type="pres">
      <dgm:prSet presAssocID="{1CD33D1C-1C77-4E14-B7EE-E79A2288832D}" presName="spaceRect" presStyleCnt="0"/>
      <dgm:spPr/>
    </dgm:pt>
    <dgm:pt modelId="{0873C31F-6661-41B7-B287-CB9A825B6E2B}" type="pres">
      <dgm:prSet presAssocID="{1CD33D1C-1C77-4E14-B7EE-E79A2288832D}" presName="parTx" presStyleLbl="revTx" presStyleIdx="3" presStyleCnt="4">
        <dgm:presLayoutVars>
          <dgm:chMax val="0"/>
          <dgm:chPref val="0"/>
        </dgm:presLayoutVars>
      </dgm:prSet>
      <dgm:spPr/>
    </dgm:pt>
  </dgm:ptLst>
  <dgm:cxnLst>
    <dgm:cxn modelId="{D569A03B-0468-4962-8ACF-7F61DF538FC2}" srcId="{1EB40A3E-6195-40D2-88CE-EEF36573910D}" destId="{E009F11B-4181-46E1-8000-EFA21AD32583}" srcOrd="0" destOrd="0" parTransId="{55050D55-E330-4B13-8512-F16629241B6D}" sibTransId="{CCC0CD58-6CFC-4D68-A0DF-968CBA3D4CE0}"/>
    <dgm:cxn modelId="{5CC77A5E-A76D-484E-AE92-F2B3529F8793}" srcId="{1EB40A3E-6195-40D2-88CE-EEF36573910D}" destId="{1CD33D1C-1C77-4E14-B7EE-E79A2288832D}" srcOrd="3" destOrd="0" parTransId="{433ED2C7-0D34-4998-BFD7-5002185651E4}" sibTransId="{F3327260-B40F-499F-99AE-2A356C29FCA6}"/>
    <dgm:cxn modelId="{7E905F87-26F1-4447-B301-8F0AAB644327}" type="presOf" srcId="{E009F11B-4181-46E1-8000-EFA21AD32583}" destId="{D571DDB7-FB4F-4E04-A256-FA3713D11678}" srcOrd="0" destOrd="0" presId="urn:microsoft.com/office/officeart/2018/2/layout/IconVerticalSolidList"/>
    <dgm:cxn modelId="{7471B997-E4AE-4F4F-8101-BE40C53C65E9}" srcId="{1EB40A3E-6195-40D2-88CE-EEF36573910D}" destId="{BB739EDF-D5B3-4C1B-98CB-4B165A4BEE4C}" srcOrd="1" destOrd="0" parTransId="{91D00638-FA79-46A6-98E1-51F4F6EA4B6F}" sibTransId="{05B0073E-AC23-47E0-BBD2-577CCFE3AF16}"/>
    <dgm:cxn modelId="{7A9DDD9B-CF40-4FD1-9B2A-DC34CF6A9B77}" srcId="{1EB40A3E-6195-40D2-88CE-EEF36573910D}" destId="{BF6A1DF2-52EF-4C8A-AFA3-34A4D9749206}" srcOrd="2" destOrd="0" parTransId="{4DBEC0EE-903B-4C19-A0F5-1DBE87AAD592}" sibTransId="{8F0F4BD5-113E-4EEA-A4F4-7EE2F88491DC}"/>
    <dgm:cxn modelId="{9186D0B9-C40F-4CB2-AE45-EE75DA0FD9BE}" type="presOf" srcId="{1EB40A3E-6195-40D2-88CE-EEF36573910D}" destId="{265AADFF-F834-49A1-845B-7A18AFC74B1A}" srcOrd="0" destOrd="0" presId="urn:microsoft.com/office/officeart/2018/2/layout/IconVerticalSolidList"/>
    <dgm:cxn modelId="{4FD092CA-2AB8-4C8D-A14D-B57B4853B0F3}" type="presOf" srcId="{BB739EDF-D5B3-4C1B-98CB-4B165A4BEE4C}" destId="{E9C2BFAB-19FF-4CF1-810C-FFDFB9893BA5}" srcOrd="0" destOrd="0" presId="urn:microsoft.com/office/officeart/2018/2/layout/IconVerticalSolidList"/>
    <dgm:cxn modelId="{7D2B24F2-52A6-4667-9671-103E703D353D}" type="presOf" srcId="{BF6A1DF2-52EF-4C8A-AFA3-34A4D9749206}" destId="{3DF1F597-BF8E-4CA5-AA4C-F661B3A4B86C}" srcOrd="0" destOrd="0" presId="urn:microsoft.com/office/officeart/2018/2/layout/IconVerticalSolidList"/>
    <dgm:cxn modelId="{906566FE-2771-48F0-A52C-351CBC81FF11}" type="presOf" srcId="{1CD33D1C-1C77-4E14-B7EE-E79A2288832D}" destId="{0873C31F-6661-41B7-B287-CB9A825B6E2B}" srcOrd="0" destOrd="0" presId="urn:microsoft.com/office/officeart/2018/2/layout/IconVerticalSolidList"/>
    <dgm:cxn modelId="{30A08763-AB65-4E32-ABC5-66B0B7AE55F3}" type="presParOf" srcId="{265AADFF-F834-49A1-845B-7A18AFC74B1A}" destId="{0CD834E5-5E6C-4731-A755-788699C37012}" srcOrd="0" destOrd="0" presId="urn:microsoft.com/office/officeart/2018/2/layout/IconVerticalSolidList"/>
    <dgm:cxn modelId="{1B1743ED-8E6B-480B-9030-4A9B9B1D613D}" type="presParOf" srcId="{0CD834E5-5E6C-4731-A755-788699C37012}" destId="{9D56F942-7C24-48FC-824E-7FEF0824F7F7}" srcOrd="0" destOrd="0" presId="urn:microsoft.com/office/officeart/2018/2/layout/IconVerticalSolidList"/>
    <dgm:cxn modelId="{CBB3E50D-00A6-4A07-B972-6FC591422D8E}" type="presParOf" srcId="{0CD834E5-5E6C-4731-A755-788699C37012}" destId="{2F3FB77C-26CB-427F-BA65-5A3531DC61CA}" srcOrd="1" destOrd="0" presId="urn:microsoft.com/office/officeart/2018/2/layout/IconVerticalSolidList"/>
    <dgm:cxn modelId="{23BDF4E2-28C4-42ED-9F89-7515234E0BFC}" type="presParOf" srcId="{0CD834E5-5E6C-4731-A755-788699C37012}" destId="{BA9D934D-8D3B-4CC7-AE4E-215979392DD1}" srcOrd="2" destOrd="0" presId="urn:microsoft.com/office/officeart/2018/2/layout/IconVerticalSolidList"/>
    <dgm:cxn modelId="{FD00B8D6-B8E4-4616-9E05-1961A91647EB}" type="presParOf" srcId="{0CD834E5-5E6C-4731-A755-788699C37012}" destId="{D571DDB7-FB4F-4E04-A256-FA3713D11678}" srcOrd="3" destOrd="0" presId="urn:microsoft.com/office/officeart/2018/2/layout/IconVerticalSolidList"/>
    <dgm:cxn modelId="{C17164FF-6C89-4044-BC2D-8BF1B1E44097}" type="presParOf" srcId="{265AADFF-F834-49A1-845B-7A18AFC74B1A}" destId="{A6E70974-57A9-4F06-ADAA-01DE70EAF009}" srcOrd="1" destOrd="0" presId="urn:microsoft.com/office/officeart/2018/2/layout/IconVerticalSolidList"/>
    <dgm:cxn modelId="{FBD07A8F-12E7-472C-9D44-666990BE3A2D}" type="presParOf" srcId="{265AADFF-F834-49A1-845B-7A18AFC74B1A}" destId="{23BB2C15-C4A1-4898-A079-011A93CC9A09}" srcOrd="2" destOrd="0" presId="urn:microsoft.com/office/officeart/2018/2/layout/IconVerticalSolidList"/>
    <dgm:cxn modelId="{688DC711-7FA9-4CA8-9EC2-25F419C3B95A}" type="presParOf" srcId="{23BB2C15-C4A1-4898-A079-011A93CC9A09}" destId="{6B5112D1-D070-4AD1-BC88-0DD0BECC3BEE}" srcOrd="0" destOrd="0" presId="urn:microsoft.com/office/officeart/2018/2/layout/IconVerticalSolidList"/>
    <dgm:cxn modelId="{0D500317-5E06-4CCB-ABD3-5592889E136F}" type="presParOf" srcId="{23BB2C15-C4A1-4898-A079-011A93CC9A09}" destId="{51F78D5A-0536-496D-A0E4-A48402B86BB2}" srcOrd="1" destOrd="0" presId="urn:microsoft.com/office/officeart/2018/2/layout/IconVerticalSolidList"/>
    <dgm:cxn modelId="{8D601122-AAF1-4530-87EE-FF1E7AB8C866}" type="presParOf" srcId="{23BB2C15-C4A1-4898-A079-011A93CC9A09}" destId="{6ED9C6D9-3396-4478-9FA5-64B74222AAE9}" srcOrd="2" destOrd="0" presId="urn:microsoft.com/office/officeart/2018/2/layout/IconVerticalSolidList"/>
    <dgm:cxn modelId="{3A551AF9-EF47-46DA-9A6B-F35AE8DF0F5A}" type="presParOf" srcId="{23BB2C15-C4A1-4898-A079-011A93CC9A09}" destId="{E9C2BFAB-19FF-4CF1-810C-FFDFB9893BA5}" srcOrd="3" destOrd="0" presId="urn:microsoft.com/office/officeart/2018/2/layout/IconVerticalSolidList"/>
    <dgm:cxn modelId="{F8DDA151-0637-4CD4-83C8-E92DC5F85AED}" type="presParOf" srcId="{265AADFF-F834-49A1-845B-7A18AFC74B1A}" destId="{C1B739F5-85E3-4B4F-BB51-0E940FAC6F2C}" srcOrd="3" destOrd="0" presId="urn:microsoft.com/office/officeart/2018/2/layout/IconVerticalSolidList"/>
    <dgm:cxn modelId="{F26AE466-4000-46B6-A286-59441C981351}" type="presParOf" srcId="{265AADFF-F834-49A1-845B-7A18AFC74B1A}" destId="{2AF20532-501F-4F21-BE9B-EEBC84C9A3C7}" srcOrd="4" destOrd="0" presId="urn:microsoft.com/office/officeart/2018/2/layout/IconVerticalSolidList"/>
    <dgm:cxn modelId="{B4B4EBDC-9485-4210-AF03-0FC966E5DA0C}" type="presParOf" srcId="{2AF20532-501F-4F21-BE9B-EEBC84C9A3C7}" destId="{FB67B3AF-7923-4752-9C23-1A7A8B20CB51}" srcOrd="0" destOrd="0" presId="urn:microsoft.com/office/officeart/2018/2/layout/IconVerticalSolidList"/>
    <dgm:cxn modelId="{1BFE5C55-08FA-47FA-BE77-40B85172ED91}" type="presParOf" srcId="{2AF20532-501F-4F21-BE9B-EEBC84C9A3C7}" destId="{6D47236A-4276-4DEB-A980-F17A75C29148}" srcOrd="1" destOrd="0" presId="urn:microsoft.com/office/officeart/2018/2/layout/IconVerticalSolidList"/>
    <dgm:cxn modelId="{7AAC2322-E7EE-43D2-84A5-F97280411184}" type="presParOf" srcId="{2AF20532-501F-4F21-BE9B-EEBC84C9A3C7}" destId="{EA238EC2-48D8-43DD-9768-BAEC90EA9B44}" srcOrd="2" destOrd="0" presId="urn:microsoft.com/office/officeart/2018/2/layout/IconVerticalSolidList"/>
    <dgm:cxn modelId="{91ED0E30-4C55-4321-8ECE-93537E3F1256}" type="presParOf" srcId="{2AF20532-501F-4F21-BE9B-EEBC84C9A3C7}" destId="{3DF1F597-BF8E-4CA5-AA4C-F661B3A4B86C}" srcOrd="3" destOrd="0" presId="urn:microsoft.com/office/officeart/2018/2/layout/IconVerticalSolidList"/>
    <dgm:cxn modelId="{AD110A32-29BA-4C08-87DF-6E9743F6A190}" type="presParOf" srcId="{265AADFF-F834-49A1-845B-7A18AFC74B1A}" destId="{E91887C7-08CD-432F-A802-BCAB26D1FF71}" srcOrd="5" destOrd="0" presId="urn:microsoft.com/office/officeart/2018/2/layout/IconVerticalSolidList"/>
    <dgm:cxn modelId="{23204370-93C4-4C5C-81FC-C755DB33B40F}" type="presParOf" srcId="{265AADFF-F834-49A1-845B-7A18AFC74B1A}" destId="{184A31A4-7F79-4F86-A30D-71B459575477}" srcOrd="6" destOrd="0" presId="urn:microsoft.com/office/officeart/2018/2/layout/IconVerticalSolidList"/>
    <dgm:cxn modelId="{65A67CB3-42C0-47DE-8FA9-1C8C224BD49F}" type="presParOf" srcId="{184A31A4-7F79-4F86-A30D-71B459575477}" destId="{5536DD49-2848-4CC3-9A24-4E3ED0F29F2C}" srcOrd="0" destOrd="0" presId="urn:microsoft.com/office/officeart/2018/2/layout/IconVerticalSolidList"/>
    <dgm:cxn modelId="{94F023E6-0D2A-452A-927D-B7D5C19A7651}" type="presParOf" srcId="{184A31A4-7F79-4F86-A30D-71B459575477}" destId="{5161B4BF-4DC6-46CF-A838-6148892CA0D2}" srcOrd="1" destOrd="0" presId="urn:microsoft.com/office/officeart/2018/2/layout/IconVerticalSolidList"/>
    <dgm:cxn modelId="{176B643F-2D15-499F-A180-F5BD5187D97D}" type="presParOf" srcId="{184A31A4-7F79-4F86-A30D-71B459575477}" destId="{8F2CA633-BA2D-462F-9B10-4BB88C5C13F5}" srcOrd="2" destOrd="0" presId="urn:microsoft.com/office/officeart/2018/2/layout/IconVerticalSolidList"/>
    <dgm:cxn modelId="{A05A0435-6E43-4310-80F2-19D2A59005C3}" type="presParOf" srcId="{184A31A4-7F79-4F86-A30D-71B459575477}" destId="{0873C31F-6661-41B7-B287-CB9A825B6E2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6F942-7C24-48FC-824E-7FEF0824F7F7}">
      <dsp:nvSpPr>
        <dsp:cNvPr id="0" name=""/>
        <dsp:cNvSpPr/>
      </dsp:nvSpPr>
      <dsp:spPr>
        <a:xfrm>
          <a:off x="0" y="1746"/>
          <a:ext cx="11516033" cy="88536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FB77C-26CB-427F-BA65-5A3531DC61CA}">
      <dsp:nvSpPr>
        <dsp:cNvPr id="0" name=""/>
        <dsp:cNvSpPr/>
      </dsp:nvSpPr>
      <dsp:spPr>
        <a:xfrm>
          <a:off x="267822" y="200953"/>
          <a:ext cx="486950" cy="486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1DDB7-FB4F-4E04-A256-FA3713D11678}">
      <dsp:nvSpPr>
        <dsp:cNvPr id="0" name=""/>
        <dsp:cNvSpPr/>
      </dsp:nvSpPr>
      <dsp:spPr>
        <a:xfrm>
          <a:off x="1022595" y="1746"/>
          <a:ext cx="10493437" cy="88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1" tIns="93701" rIns="93701" bIns="93701" numCol="1" spcCol="1270" anchor="ctr" anchorCtr="0">
          <a:noAutofit/>
        </a:bodyPr>
        <a:lstStyle/>
        <a:p>
          <a:pPr marL="0" lvl="0" indent="0" algn="l" defTabSz="889000">
            <a:lnSpc>
              <a:spcPct val="100000"/>
            </a:lnSpc>
            <a:spcBef>
              <a:spcPct val="0"/>
            </a:spcBef>
            <a:spcAft>
              <a:spcPct val="35000"/>
            </a:spcAft>
            <a:buNone/>
          </a:pPr>
          <a:r>
            <a:rPr lang="en-US" sz="2000" b="0" kern="1200" dirty="0"/>
            <a:t>Given a dataset about some quiz questions of a hypothetical EdTech startup in a Json format, analyze the following:</a:t>
          </a:r>
          <a:endParaRPr lang="en-US" sz="2000" kern="1200" dirty="0"/>
        </a:p>
      </dsp:txBody>
      <dsp:txXfrm>
        <a:off x="1022595" y="1746"/>
        <a:ext cx="10493437" cy="885364"/>
      </dsp:txXfrm>
    </dsp:sp>
    <dsp:sp modelId="{6B5112D1-D070-4AD1-BC88-0DD0BECC3BEE}">
      <dsp:nvSpPr>
        <dsp:cNvPr id="0" name=""/>
        <dsp:cNvSpPr/>
      </dsp:nvSpPr>
      <dsp:spPr>
        <a:xfrm>
          <a:off x="0" y="1108452"/>
          <a:ext cx="11516033" cy="88536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78D5A-0536-496D-A0E4-A48402B86BB2}">
      <dsp:nvSpPr>
        <dsp:cNvPr id="0" name=""/>
        <dsp:cNvSpPr/>
      </dsp:nvSpPr>
      <dsp:spPr>
        <a:xfrm>
          <a:off x="267822" y="1307659"/>
          <a:ext cx="486950" cy="4869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2BFAB-19FF-4CF1-810C-FFDFB9893BA5}">
      <dsp:nvSpPr>
        <dsp:cNvPr id="0" name=""/>
        <dsp:cNvSpPr/>
      </dsp:nvSpPr>
      <dsp:spPr>
        <a:xfrm>
          <a:off x="1022595" y="1108452"/>
          <a:ext cx="10493437" cy="88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1" tIns="93701" rIns="93701" bIns="93701" numCol="1" spcCol="1270" anchor="ctr" anchorCtr="0">
          <a:noAutofit/>
        </a:bodyPr>
        <a:lstStyle/>
        <a:p>
          <a:pPr marL="0" lvl="0" indent="0" algn="l" defTabSz="889000">
            <a:lnSpc>
              <a:spcPct val="100000"/>
            </a:lnSpc>
            <a:spcBef>
              <a:spcPct val="0"/>
            </a:spcBef>
            <a:spcAft>
              <a:spcPct val="35000"/>
            </a:spcAft>
            <a:buNone/>
          </a:pPr>
          <a:r>
            <a:rPr lang="en-US" sz="2000" b="0" i="0" kern="1200" dirty="0"/>
            <a:t>The percent of students who have answered the question correctly.</a:t>
          </a:r>
          <a:endParaRPr lang="en-US" sz="2000" kern="1200" dirty="0"/>
        </a:p>
      </dsp:txBody>
      <dsp:txXfrm>
        <a:off x="1022595" y="1108452"/>
        <a:ext cx="10493437" cy="885364"/>
      </dsp:txXfrm>
    </dsp:sp>
    <dsp:sp modelId="{FB67B3AF-7923-4752-9C23-1A7A8B20CB51}">
      <dsp:nvSpPr>
        <dsp:cNvPr id="0" name=""/>
        <dsp:cNvSpPr/>
      </dsp:nvSpPr>
      <dsp:spPr>
        <a:xfrm>
          <a:off x="0" y="2215158"/>
          <a:ext cx="11516033" cy="88536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7236A-4276-4DEB-A980-F17A75C29148}">
      <dsp:nvSpPr>
        <dsp:cNvPr id="0" name=""/>
        <dsp:cNvSpPr/>
      </dsp:nvSpPr>
      <dsp:spPr>
        <a:xfrm>
          <a:off x="267822" y="2414365"/>
          <a:ext cx="486950" cy="486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1F597-BF8E-4CA5-AA4C-F661B3A4B86C}">
      <dsp:nvSpPr>
        <dsp:cNvPr id="0" name=""/>
        <dsp:cNvSpPr/>
      </dsp:nvSpPr>
      <dsp:spPr>
        <a:xfrm>
          <a:off x="1022595" y="2215158"/>
          <a:ext cx="10493437" cy="88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1" tIns="93701" rIns="93701" bIns="93701" numCol="1" spcCol="1270" anchor="ctr" anchorCtr="0">
          <a:noAutofit/>
        </a:bodyPr>
        <a:lstStyle/>
        <a:p>
          <a:pPr marL="0" lvl="0" indent="0" algn="l" defTabSz="889000">
            <a:lnSpc>
              <a:spcPct val="100000"/>
            </a:lnSpc>
            <a:spcBef>
              <a:spcPct val="0"/>
            </a:spcBef>
            <a:spcAft>
              <a:spcPct val="35000"/>
            </a:spcAft>
            <a:buNone/>
          </a:pPr>
          <a:r>
            <a:rPr lang="en-US" sz="2000" b="0" i="0" kern="1200" dirty="0"/>
            <a:t>What words or phrases appear more frequently in questions that students tend to do poorly on?</a:t>
          </a:r>
          <a:endParaRPr lang="en-US" sz="2000" kern="1200" dirty="0"/>
        </a:p>
      </dsp:txBody>
      <dsp:txXfrm>
        <a:off x="1022595" y="2215158"/>
        <a:ext cx="10493437" cy="885364"/>
      </dsp:txXfrm>
    </dsp:sp>
    <dsp:sp modelId="{5536DD49-2848-4CC3-9A24-4E3ED0F29F2C}">
      <dsp:nvSpPr>
        <dsp:cNvPr id="0" name=""/>
        <dsp:cNvSpPr/>
      </dsp:nvSpPr>
      <dsp:spPr>
        <a:xfrm>
          <a:off x="0" y="3321863"/>
          <a:ext cx="11516033" cy="88536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1B4BF-4DC6-46CF-A838-6148892CA0D2}">
      <dsp:nvSpPr>
        <dsp:cNvPr id="0" name=""/>
        <dsp:cNvSpPr/>
      </dsp:nvSpPr>
      <dsp:spPr>
        <a:xfrm>
          <a:off x="267822" y="3521070"/>
          <a:ext cx="486950" cy="486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3C31F-6661-41B7-B287-CB9A825B6E2B}">
      <dsp:nvSpPr>
        <dsp:cNvPr id="0" name=""/>
        <dsp:cNvSpPr/>
      </dsp:nvSpPr>
      <dsp:spPr>
        <a:xfrm>
          <a:off x="1022595" y="3321863"/>
          <a:ext cx="10493437" cy="88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1" tIns="93701" rIns="93701" bIns="93701" numCol="1" spcCol="1270" anchor="ctr" anchorCtr="0">
          <a:noAutofit/>
        </a:bodyPr>
        <a:lstStyle/>
        <a:p>
          <a:pPr marL="0" lvl="0" indent="0" algn="l" defTabSz="889000">
            <a:lnSpc>
              <a:spcPct val="100000"/>
            </a:lnSpc>
            <a:spcBef>
              <a:spcPct val="0"/>
            </a:spcBef>
            <a:spcAft>
              <a:spcPct val="35000"/>
            </a:spcAft>
            <a:buNone/>
          </a:pPr>
          <a:r>
            <a:rPr lang="en-US" sz="2000" b="0" i="0" kern="1200" dirty="0"/>
            <a:t>What words or phrases appear more frequently in questions that students do well on?</a:t>
          </a:r>
          <a:endParaRPr lang="en-US" sz="2000" kern="1200" dirty="0"/>
        </a:p>
      </dsp:txBody>
      <dsp:txXfrm>
        <a:off x="1022595" y="3321863"/>
        <a:ext cx="10493437" cy="8853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9/26/2023</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32064-79C3-4A94-B0D9-631E0A053FBE}"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19D29-7D58-43E9-A347-C5FA9F3B6497}" type="slidenum">
              <a:rPr lang="en-US" smtClean="0"/>
              <a:t>‹#›</a:t>
            </a:fld>
            <a:endParaRPr lang="en-US"/>
          </a:p>
        </p:txBody>
      </p:sp>
    </p:spTree>
    <p:extLst>
      <p:ext uri="{BB962C8B-B14F-4D97-AF65-F5344CB8AC3E}">
        <p14:creationId xmlns:p14="http://schemas.microsoft.com/office/powerpoint/2010/main" val="2979289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B19D29-7D58-43E9-A347-C5FA9F3B6497}" type="slidenum">
              <a:rPr lang="en-US" smtClean="0"/>
              <a:t>3</a:t>
            </a:fld>
            <a:endParaRPr lang="en-US"/>
          </a:p>
        </p:txBody>
      </p:sp>
    </p:spTree>
    <p:extLst>
      <p:ext uri="{BB962C8B-B14F-4D97-AF65-F5344CB8AC3E}">
        <p14:creationId xmlns:p14="http://schemas.microsoft.com/office/powerpoint/2010/main" val="306862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B19D29-7D58-43E9-A347-C5FA9F3B6497}" type="slidenum">
              <a:rPr lang="en-US" smtClean="0"/>
              <a:t>24</a:t>
            </a:fld>
            <a:endParaRPr lang="en-US"/>
          </a:p>
        </p:txBody>
      </p:sp>
    </p:spTree>
    <p:extLst>
      <p:ext uri="{BB962C8B-B14F-4D97-AF65-F5344CB8AC3E}">
        <p14:creationId xmlns:p14="http://schemas.microsoft.com/office/powerpoint/2010/main" val="643951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A59C23F4-B446-468A-925E-8CC1C8560414}" type="datetime1">
              <a:rPr lang="en-US" smtClean="0"/>
              <a:t>9/26/2023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BE2F39-893C-41F9-9A74-6C0385A8B414}"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389C-31AD-410A-984E-D27EE595B453}"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CC9BB2-B504-4747-B4B9-A178B2779779}"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760875-DAAE-4D46-9626-3BE35D7610AD}" type="datetime1">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D9FCD094-4D47-4DD5-8ED6-35CBA7889102}" type="datetime1">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04C88-C6E3-4EE0-8529-CADCA928C783}" type="datetime1">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46483ED7-DE1A-4977-BE04-546854C73CCD}" type="datetime1">
              <a:rPr lang="en-US" smtClean="0"/>
              <a:t>9/26/2023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7195FC98-2ABC-4F5E-AE18-602D7F077695}" type="datetime1">
              <a:rPr lang="en-US" smtClean="0"/>
              <a:t>9/26/2023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405DD408-F0B2-491F-95FA-470D6FADB7AC}" type="datetime1">
              <a:rPr lang="en-US" smtClean="0"/>
              <a:t>9/26/2023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37E064-A192-43E3-86F9-FE5E4AA21F4C}"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A65B4-5899-47A1-BD5F-8786DF6B6D3C}"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FF600-A387-4375-B4BA-1DB21C86A725}"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976464FB-67CF-429F-AF86-D51C51A24492}"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3E156-AD7E-4479-AFBC-38F93DA6B2B0}" type="datetime1">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FB446051-6A40-41BB-ADCA-B95402A7D09F}" type="datetime1">
              <a:rPr lang="en-US" smtClean="0"/>
              <a:t>9/26/2023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01EC-CF74-68AA-8A99-D806BABBCA3C}"/>
              </a:ext>
            </a:extLst>
          </p:cNvPr>
          <p:cNvSpPr>
            <a:spLocks noGrp="1"/>
          </p:cNvSpPr>
          <p:nvPr>
            <p:ph type="ctrTitle"/>
          </p:nvPr>
        </p:nvSpPr>
        <p:spPr>
          <a:xfrm>
            <a:off x="147483" y="943896"/>
            <a:ext cx="10412361" cy="5348749"/>
          </a:xfrm>
        </p:spPr>
        <p:txBody>
          <a:bodyPr/>
          <a:lstStyle/>
          <a:p>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MSA 8770 Text Analytics </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Mini-Project 1</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Shreyashi Mukhopadhyay</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September 26, 2023</a:t>
            </a:r>
            <a:br>
              <a:rPr lang="en-US" sz="3200" i="1" dirty="0">
                <a:latin typeface="Times New Roman" panose="02020603050405020304" pitchFamily="18" charset="0"/>
                <a:cs typeface="Times New Roman" panose="02020603050405020304" pitchFamily="18" charset="0"/>
              </a:rPr>
            </a:br>
            <a:endParaRPr lang="en-US" sz="4800"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191A969-C8BE-0C58-85B8-2801AA2AEE45}"/>
              </a:ext>
            </a:extLst>
          </p:cNvPr>
          <p:cNvSpPr>
            <a:spLocks noGrp="1"/>
          </p:cNvSpPr>
          <p:nvPr>
            <p:ph type="sldNum" sz="quarter" idx="12"/>
          </p:nvPr>
        </p:nvSpPr>
        <p:spPr/>
        <p:txBody>
          <a:bodyPr/>
          <a:lstStyle/>
          <a:p>
            <a:fld id="{FB12CDF8-32CE-4E9C-B71D-397F5A61EE24}" type="slidenum">
              <a:rPr lang="en-US" smtClean="0"/>
              <a:t>1</a:t>
            </a:fld>
            <a:endParaRPr lang="en-US"/>
          </a:p>
        </p:txBody>
      </p:sp>
    </p:spTree>
    <p:extLst>
      <p:ext uri="{BB962C8B-B14F-4D97-AF65-F5344CB8AC3E}">
        <p14:creationId xmlns:p14="http://schemas.microsoft.com/office/powerpoint/2010/main" val="5244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2447-2775-B97A-AC86-4BAFDCDE7D01}"/>
              </a:ext>
            </a:extLst>
          </p:cNvPr>
          <p:cNvSpPr>
            <a:spLocks noGrp="1"/>
          </p:cNvSpPr>
          <p:nvPr>
            <p:ph type="title"/>
          </p:nvPr>
        </p:nvSpPr>
        <p:spPr>
          <a:xfrm>
            <a:off x="448676" y="3278576"/>
            <a:ext cx="8190227" cy="498598"/>
          </a:xfrm>
        </p:spPr>
        <p:txBody>
          <a:bodyPr wrap="square" anchor="b">
            <a:normAutofit fontScale="90000"/>
          </a:bodyPr>
          <a:lstStyle/>
          <a:p>
            <a:r>
              <a:rPr lang="en-US" sz="4800" dirty="0">
                <a:solidFill>
                  <a:srgbClr val="F7F7F7"/>
                </a:solidFill>
              </a:rPr>
              <a:t>Approach 1:</a:t>
            </a:r>
            <a:br>
              <a:rPr lang="en-US" sz="4800" dirty="0">
                <a:solidFill>
                  <a:srgbClr val="F7F7F7"/>
                </a:solidFill>
              </a:rPr>
            </a:br>
            <a:br>
              <a:rPr lang="en-US" sz="4800" dirty="0">
                <a:solidFill>
                  <a:srgbClr val="F7F7F7"/>
                </a:solidFill>
              </a:rPr>
            </a:br>
            <a:r>
              <a:rPr lang="en-US" sz="4800" dirty="0">
                <a:solidFill>
                  <a:srgbClr val="F7F7F7"/>
                </a:solidFill>
              </a:rPr>
              <a:t>Word Cloud</a:t>
            </a:r>
          </a:p>
        </p:txBody>
      </p:sp>
      <p:sp>
        <p:nvSpPr>
          <p:cNvPr id="4" name="Slide Number Placeholder 3" hidden="1">
            <a:extLst>
              <a:ext uri="{FF2B5EF4-FFF2-40B4-BE49-F238E27FC236}">
                <a16:creationId xmlns:a16="http://schemas.microsoft.com/office/drawing/2014/main" id="{43FE894C-26F4-5C84-4FE6-99C59E60CCF7}"/>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10</a:t>
            </a:fld>
            <a:endParaRPr lang="en-US"/>
          </a:p>
        </p:txBody>
      </p:sp>
      <p:sp>
        <p:nvSpPr>
          <p:cNvPr id="15" name="Slide Number Placeholder 3" hidden="1">
            <a:extLst>
              <a:ext uri="{FF2B5EF4-FFF2-40B4-BE49-F238E27FC236}">
                <a16:creationId xmlns:a16="http://schemas.microsoft.com/office/drawing/2014/main" id="{91F450FD-87FC-7A64-A391-7E6B79EC3DD7}"/>
              </a:ext>
            </a:extLst>
          </p:cNvPr>
          <p:cNvSpPr>
            <a:spLocks noGrp="1"/>
          </p:cNvSpPr>
          <p:nvPr>
            <p:ph type="sldNum" sz="quarter" idx="4294967295"/>
          </p:nvPr>
        </p:nvSpPr>
        <p:spPr>
          <a:xfrm>
            <a:off x="0" y="6356350"/>
            <a:ext cx="2743200" cy="365125"/>
          </a:xfrm>
        </p:spPr>
        <p:txBody>
          <a:bodyPr/>
          <a:lstStyle/>
          <a:p>
            <a:pPr>
              <a:spcAft>
                <a:spcPts val="600"/>
              </a:spcAft>
            </a:pPr>
            <a:fld id="{FB12CDF8-32CE-4E9C-B71D-397F5A61EE24}" type="slidenum">
              <a:rPr lang="en-US" smtClean="0"/>
              <a:pPr>
                <a:spcAft>
                  <a:spcPts val="600"/>
                </a:spcAft>
              </a:pPr>
              <a:t>10</a:t>
            </a:fld>
            <a:endParaRPr lang="en-US"/>
          </a:p>
        </p:txBody>
      </p:sp>
    </p:spTree>
    <p:extLst>
      <p:ext uri="{BB962C8B-B14F-4D97-AF65-F5344CB8AC3E}">
        <p14:creationId xmlns:p14="http://schemas.microsoft.com/office/powerpoint/2010/main" val="209706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E47-D19A-0A8B-4C2E-3FC18B98C3DB}"/>
              </a:ext>
            </a:extLst>
          </p:cNvPr>
          <p:cNvSpPr>
            <a:spLocks noGrp="1"/>
          </p:cNvSpPr>
          <p:nvPr>
            <p:ph type="title"/>
          </p:nvPr>
        </p:nvSpPr>
        <p:spPr/>
        <p:txBody>
          <a:bodyPr/>
          <a:lstStyle/>
          <a:p>
            <a:r>
              <a:rPr lang="en-US" dirty="0"/>
              <a:t>Word cloud for correct responses</a:t>
            </a:r>
          </a:p>
        </p:txBody>
      </p:sp>
      <p:sp>
        <p:nvSpPr>
          <p:cNvPr id="3" name="Slide Number Placeholder 2">
            <a:extLst>
              <a:ext uri="{FF2B5EF4-FFF2-40B4-BE49-F238E27FC236}">
                <a16:creationId xmlns:a16="http://schemas.microsoft.com/office/drawing/2014/main" id="{7EA60047-2D34-F926-FC2D-9514F04AC0C1}"/>
              </a:ext>
            </a:extLst>
          </p:cNvPr>
          <p:cNvSpPr>
            <a:spLocks noGrp="1"/>
          </p:cNvSpPr>
          <p:nvPr>
            <p:ph type="sldNum" sz="quarter" idx="12"/>
          </p:nvPr>
        </p:nvSpPr>
        <p:spPr/>
        <p:txBody>
          <a:bodyPr/>
          <a:lstStyle/>
          <a:p>
            <a:fld id="{FB12CDF8-32CE-4E9C-B71D-397F5A61EE24}" type="slidenum">
              <a:rPr lang="en-US" smtClean="0"/>
              <a:t>11</a:t>
            </a:fld>
            <a:endParaRPr lang="en-US"/>
          </a:p>
        </p:txBody>
      </p:sp>
      <p:pic>
        <p:nvPicPr>
          <p:cNvPr id="4098" name="Picture 2">
            <a:extLst>
              <a:ext uri="{FF2B5EF4-FFF2-40B4-BE49-F238E27FC236}">
                <a16:creationId xmlns:a16="http://schemas.microsoft.com/office/drawing/2014/main" id="{99DB45C0-DDDE-3835-22FD-65C7B4D5A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6134"/>
            <a:ext cx="7562850" cy="3876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F47AB9-313E-6A7C-D320-9B3D3AA76102}"/>
              </a:ext>
            </a:extLst>
          </p:cNvPr>
          <p:cNvSpPr txBox="1"/>
          <p:nvPr/>
        </p:nvSpPr>
        <p:spPr>
          <a:xfrm>
            <a:off x="8711380" y="2015613"/>
            <a:ext cx="3453582" cy="3416320"/>
          </a:xfrm>
          <a:prstGeom prst="rect">
            <a:avLst/>
          </a:prstGeom>
          <a:ln w="28575">
            <a:solidFill>
              <a:schemeClr val="accent6"/>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endParaRPr lang="en-US" sz="2000" dirty="0">
              <a:latin typeface="Sofia Pro Medium" panose="020B0000000000000000" pitchFamily="34" charset="0"/>
            </a:endParaRPr>
          </a:p>
          <a:p>
            <a:pPr algn="l"/>
            <a:endParaRPr lang="en-US" sz="2000" dirty="0">
              <a:latin typeface="Sofia Pro Medium" panose="020B0000000000000000" pitchFamily="34" charset="0"/>
            </a:endParaRPr>
          </a:p>
          <a:p>
            <a:pPr algn="l"/>
            <a:r>
              <a:rPr lang="en-US" sz="2000" dirty="0">
                <a:latin typeface="Sofia Pro Medium" panose="020B0000000000000000" pitchFamily="34" charset="0"/>
              </a:rPr>
              <a:t>The words most frequently occurring in the word cloud for the correct responses data include Joshua, </a:t>
            </a:r>
            <a:r>
              <a:rPr lang="en-US" sz="2000" dirty="0" err="1">
                <a:latin typeface="Sofia Pro Medium" panose="020B0000000000000000" pitchFamily="34" charset="0"/>
              </a:rPr>
              <a:t>abzug</a:t>
            </a:r>
            <a:r>
              <a:rPr lang="en-US" sz="2000" dirty="0">
                <a:latin typeface="Sofia Pro Medium" panose="020B0000000000000000" pitchFamily="34" charset="0"/>
              </a:rPr>
              <a:t>, Obama, Length, Length, Name, Happen, Bone, lot, carry, sentence, conclude, hoped, put etc.</a:t>
            </a:r>
          </a:p>
          <a:p>
            <a:pPr algn="l"/>
            <a:endParaRPr lang="en-US" dirty="0">
              <a:latin typeface="Sofia Pro Medium" panose="020B0000000000000000" pitchFamily="34" charset="0"/>
            </a:endParaRP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1446442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5E47-D19A-0A8B-4C2E-3FC18B98C3DB}"/>
              </a:ext>
            </a:extLst>
          </p:cNvPr>
          <p:cNvSpPr>
            <a:spLocks noGrp="1"/>
          </p:cNvSpPr>
          <p:nvPr>
            <p:ph type="title"/>
          </p:nvPr>
        </p:nvSpPr>
        <p:spPr/>
        <p:txBody>
          <a:bodyPr/>
          <a:lstStyle/>
          <a:p>
            <a:r>
              <a:rPr lang="en-US" dirty="0"/>
              <a:t>Word cloud for incorrect responses</a:t>
            </a:r>
          </a:p>
        </p:txBody>
      </p:sp>
      <p:sp>
        <p:nvSpPr>
          <p:cNvPr id="3" name="Slide Number Placeholder 2">
            <a:extLst>
              <a:ext uri="{FF2B5EF4-FFF2-40B4-BE49-F238E27FC236}">
                <a16:creationId xmlns:a16="http://schemas.microsoft.com/office/drawing/2014/main" id="{7EA60047-2D34-F926-FC2D-9514F04AC0C1}"/>
              </a:ext>
            </a:extLst>
          </p:cNvPr>
          <p:cNvSpPr>
            <a:spLocks noGrp="1"/>
          </p:cNvSpPr>
          <p:nvPr>
            <p:ph type="sldNum" sz="quarter" idx="12"/>
          </p:nvPr>
        </p:nvSpPr>
        <p:spPr/>
        <p:txBody>
          <a:bodyPr/>
          <a:lstStyle/>
          <a:p>
            <a:fld id="{FB12CDF8-32CE-4E9C-B71D-397F5A61EE24}" type="slidenum">
              <a:rPr lang="en-US" smtClean="0"/>
              <a:t>12</a:t>
            </a:fld>
            <a:endParaRPr lang="en-US"/>
          </a:p>
        </p:txBody>
      </p:sp>
      <p:sp>
        <p:nvSpPr>
          <p:cNvPr id="4" name="TextBox 3">
            <a:extLst>
              <a:ext uri="{FF2B5EF4-FFF2-40B4-BE49-F238E27FC236}">
                <a16:creationId xmlns:a16="http://schemas.microsoft.com/office/drawing/2014/main" id="{D4F47AB9-313E-6A7C-D320-9B3D3AA76102}"/>
              </a:ext>
            </a:extLst>
          </p:cNvPr>
          <p:cNvSpPr txBox="1"/>
          <p:nvPr/>
        </p:nvSpPr>
        <p:spPr>
          <a:xfrm>
            <a:off x="8711380" y="1848465"/>
            <a:ext cx="3453582" cy="3139321"/>
          </a:xfrm>
          <a:prstGeom prst="rect">
            <a:avLst/>
          </a:prstGeom>
          <a:ln w="28575">
            <a:solidFill>
              <a:schemeClr val="accent6"/>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endParaRPr lang="en-US" sz="2000" dirty="0">
              <a:latin typeface="Sofia Pro Medium" panose="020B0000000000000000" pitchFamily="34" charset="0"/>
            </a:endParaRPr>
          </a:p>
          <a:p>
            <a:pPr algn="l"/>
            <a:endParaRPr lang="en-US" sz="2000" dirty="0">
              <a:latin typeface="Sofia Pro Medium" panose="020B0000000000000000" pitchFamily="34" charset="0"/>
            </a:endParaRPr>
          </a:p>
          <a:p>
            <a:pPr algn="l"/>
            <a:r>
              <a:rPr lang="en-US" sz="2000" dirty="0">
                <a:latin typeface="Sofia Pro Medium" panose="020B0000000000000000" pitchFamily="34" charset="0"/>
              </a:rPr>
              <a:t>The words most frequently occurring in the word cloud for the correct responses data include Article, president, section, paragraph, following, introduction, detail, shocking, length, Obama, support etc.</a:t>
            </a:r>
            <a:endParaRPr lang="en-US" dirty="0">
              <a:latin typeface="Sofia Pro Medium" panose="020B0000000000000000" pitchFamily="34" charset="0"/>
            </a:endParaRPr>
          </a:p>
          <a:p>
            <a:pPr algn="l"/>
            <a:endParaRPr lang="en-US" dirty="0">
              <a:latin typeface="Sofia Pro Medium" panose="020B0000000000000000" pitchFamily="34" charset="0"/>
            </a:endParaRPr>
          </a:p>
        </p:txBody>
      </p:sp>
      <p:pic>
        <p:nvPicPr>
          <p:cNvPr id="5122" name="Picture 2">
            <a:extLst>
              <a:ext uri="{FF2B5EF4-FFF2-40B4-BE49-F238E27FC236}">
                <a16:creationId xmlns:a16="http://schemas.microsoft.com/office/drawing/2014/main" id="{11867CEA-133E-21A6-F96A-05C82683D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46302"/>
            <a:ext cx="75628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373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BB52-993C-EB1A-3604-A95A5551F154}"/>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0B875D65-29BA-0234-6DE9-7C1746CAF368}"/>
              </a:ext>
            </a:extLst>
          </p:cNvPr>
          <p:cNvSpPr>
            <a:spLocks noGrp="1"/>
          </p:cNvSpPr>
          <p:nvPr>
            <p:ph idx="1"/>
          </p:nvPr>
        </p:nvSpPr>
        <p:spPr/>
        <p:txBody>
          <a:bodyPr/>
          <a:lstStyle/>
          <a:p>
            <a:r>
              <a:rPr lang="en-US" dirty="0"/>
              <a:t>Both the correct and incorrect data word clouds have a strong mention about President Obama.</a:t>
            </a:r>
          </a:p>
          <a:p>
            <a:endParaRPr lang="en-US" dirty="0"/>
          </a:p>
          <a:p>
            <a:r>
              <a:rPr lang="en-US" dirty="0"/>
              <a:t>The correct response word cloud specifically highlights the word Joshua Abzug who seems to be an </a:t>
            </a:r>
            <a:r>
              <a:rPr lang="en-US" dirty="0">
                <a:highlight>
                  <a:srgbClr val="FFFF00"/>
                </a:highlight>
              </a:rPr>
              <a:t>orthopedic doctor </a:t>
            </a:r>
            <a:r>
              <a:rPr lang="en-US" dirty="0"/>
              <a:t>due to the presence of the words bone, length and hopeful.</a:t>
            </a:r>
          </a:p>
          <a:p>
            <a:endParaRPr lang="en-US" dirty="0"/>
          </a:p>
          <a:p>
            <a:r>
              <a:rPr lang="en-US" dirty="0"/>
              <a:t>The incorrect response word cloud highlights the words President, articles, section and paragraph, women, wage which points towards questions based on </a:t>
            </a:r>
            <a:r>
              <a:rPr lang="en-US" dirty="0">
                <a:highlight>
                  <a:srgbClr val="FFFF00"/>
                </a:highlight>
              </a:rPr>
              <a:t>social, law and</a:t>
            </a:r>
            <a:r>
              <a:rPr lang="en-US" dirty="0"/>
              <a:t> </a:t>
            </a:r>
            <a:r>
              <a:rPr lang="en-US" dirty="0">
                <a:highlight>
                  <a:srgbClr val="FFFF00"/>
                </a:highlight>
              </a:rPr>
              <a:t>legal matters</a:t>
            </a:r>
            <a:r>
              <a:rPr lang="en-US" dirty="0"/>
              <a:t>.</a:t>
            </a:r>
          </a:p>
        </p:txBody>
      </p:sp>
      <p:sp>
        <p:nvSpPr>
          <p:cNvPr id="4" name="Slide Number Placeholder 3">
            <a:extLst>
              <a:ext uri="{FF2B5EF4-FFF2-40B4-BE49-F238E27FC236}">
                <a16:creationId xmlns:a16="http://schemas.microsoft.com/office/drawing/2014/main" id="{B0A54A86-9BCF-5AB2-DE40-DEF4E0777669}"/>
              </a:ext>
            </a:extLst>
          </p:cNvPr>
          <p:cNvSpPr>
            <a:spLocks noGrp="1"/>
          </p:cNvSpPr>
          <p:nvPr>
            <p:ph type="sldNum" sz="quarter" idx="12"/>
          </p:nvPr>
        </p:nvSpPr>
        <p:spPr/>
        <p:txBody>
          <a:bodyPr/>
          <a:lstStyle/>
          <a:p>
            <a:fld id="{FB12CDF8-32CE-4E9C-B71D-397F5A61EE24}" type="slidenum">
              <a:rPr lang="en-US" smtClean="0"/>
              <a:t>13</a:t>
            </a:fld>
            <a:endParaRPr lang="en-US"/>
          </a:p>
        </p:txBody>
      </p:sp>
    </p:spTree>
    <p:extLst>
      <p:ext uri="{BB962C8B-B14F-4D97-AF65-F5344CB8AC3E}">
        <p14:creationId xmlns:p14="http://schemas.microsoft.com/office/powerpoint/2010/main" val="1950516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2447-2775-B97A-AC86-4BAFDCDE7D01}"/>
              </a:ext>
            </a:extLst>
          </p:cNvPr>
          <p:cNvSpPr>
            <a:spLocks noGrp="1"/>
          </p:cNvSpPr>
          <p:nvPr>
            <p:ph type="title"/>
          </p:nvPr>
        </p:nvSpPr>
        <p:spPr>
          <a:xfrm>
            <a:off x="448676" y="2871022"/>
            <a:ext cx="8190227" cy="1024141"/>
          </a:xfrm>
        </p:spPr>
        <p:txBody>
          <a:bodyPr wrap="square" anchor="b">
            <a:normAutofit fontScale="90000"/>
          </a:bodyPr>
          <a:lstStyle/>
          <a:p>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r>
              <a:rPr lang="en-US" sz="3500" dirty="0"/>
              <a:t>Approach 2:</a:t>
            </a:r>
            <a:br>
              <a:rPr lang="en-US" sz="3500" dirty="0"/>
            </a:br>
            <a:br>
              <a:rPr lang="en-US" sz="3500" dirty="0"/>
            </a:br>
            <a:br>
              <a:rPr lang="en-US" sz="3500" dirty="0"/>
            </a:br>
            <a:r>
              <a:rPr lang="en-US" sz="3500" dirty="0"/>
              <a:t>Visualizing the top Unigrams, Bigrams and Trigrams word frequency distribution</a:t>
            </a:r>
          </a:p>
        </p:txBody>
      </p:sp>
      <p:sp>
        <p:nvSpPr>
          <p:cNvPr id="4" name="Slide Number Placeholder 3" hidden="1">
            <a:extLst>
              <a:ext uri="{FF2B5EF4-FFF2-40B4-BE49-F238E27FC236}">
                <a16:creationId xmlns:a16="http://schemas.microsoft.com/office/drawing/2014/main" id="{43FE894C-26F4-5C84-4FE6-99C59E60CCF7}"/>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14</a:t>
            </a:fld>
            <a:endParaRPr lang="en-US"/>
          </a:p>
        </p:txBody>
      </p:sp>
      <p:sp>
        <p:nvSpPr>
          <p:cNvPr id="15" name="Slide Number Placeholder 3" hidden="1">
            <a:extLst>
              <a:ext uri="{FF2B5EF4-FFF2-40B4-BE49-F238E27FC236}">
                <a16:creationId xmlns:a16="http://schemas.microsoft.com/office/drawing/2014/main" id="{91F450FD-87FC-7A64-A391-7E6B79EC3DD7}"/>
              </a:ext>
            </a:extLst>
          </p:cNvPr>
          <p:cNvSpPr>
            <a:spLocks noGrp="1"/>
          </p:cNvSpPr>
          <p:nvPr>
            <p:ph type="sldNum" sz="quarter" idx="4294967295"/>
          </p:nvPr>
        </p:nvSpPr>
        <p:spPr>
          <a:xfrm>
            <a:off x="0" y="6356350"/>
            <a:ext cx="2743200" cy="365125"/>
          </a:xfrm>
        </p:spPr>
        <p:txBody>
          <a:bodyPr/>
          <a:lstStyle/>
          <a:p>
            <a:pPr>
              <a:spcAft>
                <a:spcPts val="600"/>
              </a:spcAft>
            </a:pPr>
            <a:fld id="{FB12CDF8-32CE-4E9C-B71D-397F5A61EE24}" type="slidenum">
              <a:rPr lang="en-US" smtClean="0"/>
              <a:pPr>
                <a:spcAft>
                  <a:spcPts val="600"/>
                </a:spcAft>
              </a:pPr>
              <a:t>14</a:t>
            </a:fld>
            <a:endParaRPr lang="en-US"/>
          </a:p>
        </p:txBody>
      </p:sp>
    </p:spTree>
    <p:extLst>
      <p:ext uri="{BB962C8B-B14F-4D97-AF65-F5344CB8AC3E}">
        <p14:creationId xmlns:p14="http://schemas.microsoft.com/office/powerpoint/2010/main" val="1117075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p:txBody>
          <a:bodyPr/>
          <a:lstStyle/>
          <a:p>
            <a:r>
              <a:rPr lang="en-US" dirty="0"/>
              <a:t>Unigram frequency for correct responses</a:t>
            </a:r>
          </a:p>
        </p:txBody>
      </p:sp>
      <p:sp>
        <p:nvSpPr>
          <p:cNvPr id="3" name="Content Placeholder 2">
            <a:extLst>
              <a:ext uri="{FF2B5EF4-FFF2-40B4-BE49-F238E27FC236}">
                <a16:creationId xmlns:a16="http://schemas.microsoft.com/office/drawing/2014/main" id="{D5AE4941-889E-C725-F58B-24386B35F5E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p:txBody>
          <a:bodyPr/>
          <a:lstStyle/>
          <a:p>
            <a:fld id="{FB12CDF8-32CE-4E9C-B71D-397F5A61EE24}" type="slidenum">
              <a:rPr lang="en-US" smtClean="0"/>
              <a:t>15</a:t>
            </a:fld>
            <a:endParaRPr lang="en-US"/>
          </a:p>
        </p:txBody>
      </p:sp>
      <p:pic>
        <p:nvPicPr>
          <p:cNvPr id="6146" name="Picture 2">
            <a:extLst>
              <a:ext uri="{FF2B5EF4-FFF2-40B4-BE49-F238E27FC236}">
                <a16:creationId xmlns:a16="http://schemas.microsoft.com/office/drawing/2014/main" id="{2D03A47D-BFDE-34C0-2AFD-1345B55AE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4118"/>
            <a:ext cx="12192000" cy="43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215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a:xfrm>
            <a:off x="381000" y="860699"/>
            <a:ext cx="11430000" cy="498598"/>
          </a:xfrm>
        </p:spPr>
        <p:txBody>
          <a:bodyPr wrap="square" anchor="b">
            <a:normAutofit/>
          </a:bodyPr>
          <a:lstStyle/>
          <a:p>
            <a:r>
              <a:rPr lang="en-US" dirty="0"/>
              <a:t>Unigram frequency for incorrect responses</a:t>
            </a:r>
          </a:p>
        </p:txBody>
      </p:sp>
      <p:pic>
        <p:nvPicPr>
          <p:cNvPr id="7170" name="Picture 2" descr="A graph of a person with a number of lines&#10;&#10;Description automatically generated with medium confidence">
            <a:extLst>
              <a:ext uri="{FF2B5EF4-FFF2-40B4-BE49-F238E27FC236}">
                <a16:creationId xmlns:a16="http://schemas.microsoft.com/office/drawing/2014/main" id="{1717F68A-45B4-24CC-FDF1-747263BD98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2677" y="1800423"/>
            <a:ext cx="11430000" cy="4114801"/>
          </a:xfrm>
          <a:prstGeom prst="rect">
            <a:avLst/>
          </a:prstGeom>
          <a:solidFill>
            <a:srgbClr val="FFFFFF"/>
          </a:solidFill>
        </p:spPr>
      </p:pic>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16</a:t>
            </a:fld>
            <a:endParaRPr lang="en-US"/>
          </a:p>
        </p:txBody>
      </p:sp>
    </p:spTree>
    <p:extLst>
      <p:ext uri="{BB962C8B-B14F-4D97-AF65-F5344CB8AC3E}">
        <p14:creationId xmlns:p14="http://schemas.microsoft.com/office/powerpoint/2010/main" val="109898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a:xfrm>
            <a:off x="381000" y="860699"/>
            <a:ext cx="11430000" cy="498598"/>
          </a:xfrm>
        </p:spPr>
        <p:txBody>
          <a:bodyPr wrap="square" anchor="b">
            <a:normAutofit/>
          </a:bodyPr>
          <a:lstStyle/>
          <a:p>
            <a:r>
              <a:rPr lang="en-US" dirty="0"/>
              <a:t>Bigram frequency for correct responses</a:t>
            </a:r>
          </a:p>
        </p:txBody>
      </p:sp>
      <p:pic>
        <p:nvPicPr>
          <p:cNvPr id="8194" name="Picture 2">
            <a:extLst>
              <a:ext uri="{FF2B5EF4-FFF2-40B4-BE49-F238E27FC236}">
                <a16:creationId xmlns:a16="http://schemas.microsoft.com/office/drawing/2014/main" id="{1E322618-4921-AEC4-755D-0D80A0E882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6913" y="1680171"/>
            <a:ext cx="10240987" cy="4173203"/>
          </a:xfrm>
          <a:prstGeom prst="rect">
            <a:avLst/>
          </a:prstGeom>
          <a:solidFill>
            <a:srgbClr val="FFFFFF"/>
          </a:solidFill>
        </p:spPr>
      </p:pic>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17</a:t>
            </a:fld>
            <a:endParaRPr lang="en-US"/>
          </a:p>
        </p:txBody>
      </p:sp>
    </p:spTree>
    <p:extLst>
      <p:ext uri="{BB962C8B-B14F-4D97-AF65-F5344CB8AC3E}">
        <p14:creationId xmlns:p14="http://schemas.microsoft.com/office/powerpoint/2010/main" val="1394768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a:xfrm>
            <a:off x="381000" y="860699"/>
            <a:ext cx="11430000" cy="498598"/>
          </a:xfrm>
        </p:spPr>
        <p:txBody>
          <a:bodyPr wrap="square" anchor="b">
            <a:normAutofit/>
          </a:bodyPr>
          <a:lstStyle/>
          <a:p>
            <a:r>
              <a:rPr lang="en-US" dirty="0"/>
              <a:t>Bigram frequency for incorrect responses</a:t>
            </a:r>
          </a:p>
        </p:txBody>
      </p:sp>
      <p:pic>
        <p:nvPicPr>
          <p:cNvPr id="9218" name="Picture 2">
            <a:extLst>
              <a:ext uri="{FF2B5EF4-FFF2-40B4-BE49-F238E27FC236}">
                <a16:creationId xmlns:a16="http://schemas.microsoft.com/office/drawing/2014/main" id="{F2544540-E8C8-CDD7-7A7D-D7BB354E08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9476" y="1771222"/>
            <a:ext cx="10178543" cy="4173203"/>
          </a:xfrm>
          <a:prstGeom prst="rect">
            <a:avLst/>
          </a:prstGeom>
          <a:solidFill>
            <a:srgbClr val="FFFFFF"/>
          </a:solidFill>
        </p:spPr>
      </p:pic>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18</a:t>
            </a:fld>
            <a:endParaRPr lang="en-US"/>
          </a:p>
        </p:txBody>
      </p:sp>
    </p:spTree>
    <p:extLst>
      <p:ext uri="{BB962C8B-B14F-4D97-AF65-F5344CB8AC3E}">
        <p14:creationId xmlns:p14="http://schemas.microsoft.com/office/powerpoint/2010/main" val="95839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a:xfrm>
            <a:off x="381000" y="860699"/>
            <a:ext cx="11430000" cy="498598"/>
          </a:xfrm>
        </p:spPr>
        <p:txBody>
          <a:bodyPr wrap="square" anchor="b">
            <a:normAutofit/>
          </a:bodyPr>
          <a:lstStyle/>
          <a:p>
            <a:r>
              <a:rPr lang="en-US" dirty="0"/>
              <a:t>Trigram frequency for correct responses</a:t>
            </a:r>
          </a:p>
        </p:txBody>
      </p:sp>
      <p:pic>
        <p:nvPicPr>
          <p:cNvPr id="10242" name="Picture 2">
            <a:extLst>
              <a:ext uri="{FF2B5EF4-FFF2-40B4-BE49-F238E27FC236}">
                <a16:creationId xmlns:a16="http://schemas.microsoft.com/office/drawing/2014/main" id="{33F712D2-3AEC-F1A3-30A5-B875208905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560700"/>
            <a:ext cx="9992033" cy="45713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19</a:t>
            </a:fld>
            <a:endParaRPr lang="en-US"/>
          </a:p>
        </p:txBody>
      </p:sp>
    </p:spTree>
    <p:extLst>
      <p:ext uri="{BB962C8B-B14F-4D97-AF65-F5344CB8AC3E}">
        <p14:creationId xmlns:p14="http://schemas.microsoft.com/office/powerpoint/2010/main" val="63798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8F6EC-0D62-FD8D-3B5D-DC3E38610DB1}"/>
              </a:ext>
            </a:extLst>
          </p:cNvPr>
          <p:cNvSpPr>
            <a:spLocks noGrp="1"/>
          </p:cNvSpPr>
          <p:nvPr>
            <p:ph type="title"/>
          </p:nvPr>
        </p:nvSpPr>
        <p:spPr>
          <a:xfrm>
            <a:off x="458508" y="2885287"/>
            <a:ext cx="9383582" cy="1107996"/>
          </a:xfrm>
        </p:spPr>
        <p:txBody>
          <a:bodyPr/>
          <a:lstStyle/>
          <a:p>
            <a:r>
              <a:rPr lang="en-US" sz="4000" dirty="0"/>
              <a:t>Word frequency distribution Analysis</a:t>
            </a:r>
          </a:p>
        </p:txBody>
      </p:sp>
      <p:sp>
        <p:nvSpPr>
          <p:cNvPr id="4" name="Slide Number Placeholder 3">
            <a:extLst>
              <a:ext uri="{FF2B5EF4-FFF2-40B4-BE49-F238E27FC236}">
                <a16:creationId xmlns:a16="http://schemas.microsoft.com/office/drawing/2014/main" id="{E19444A0-CEA1-0671-A03F-3AFF771AC7D5}"/>
              </a:ext>
            </a:extLst>
          </p:cNvPr>
          <p:cNvSpPr>
            <a:spLocks noGrp="1"/>
          </p:cNvSpPr>
          <p:nvPr>
            <p:ph type="sldNum" sz="quarter" idx="12"/>
          </p:nvPr>
        </p:nvSpPr>
        <p:spPr/>
        <p:txBody>
          <a:bodyPr/>
          <a:lstStyle/>
          <a:p>
            <a:fld id="{FB12CDF8-32CE-4E9C-B71D-397F5A61EE24}" type="slidenum">
              <a:rPr lang="en-US" smtClean="0"/>
              <a:pPr/>
              <a:t>2</a:t>
            </a:fld>
            <a:endParaRPr lang="en-US"/>
          </a:p>
        </p:txBody>
      </p:sp>
    </p:spTree>
    <p:extLst>
      <p:ext uri="{BB962C8B-B14F-4D97-AF65-F5344CB8AC3E}">
        <p14:creationId xmlns:p14="http://schemas.microsoft.com/office/powerpoint/2010/main" val="95179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FC86-5AF5-EDD6-1924-B5660C364BF2}"/>
              </a:ext>
            </a:extLst>
          </p:cNvPr>
          <p:cNvSpPr>
            <a:spLocks noGrp="1"/>
          </p:cNvSpPr>
          <p:nvPr>
            <p:ph type="title"/>
          </p:nvPr>
        </p:nvSpPr>
        <p:spPr>
          <a:xfrm>
            <a:off x="381000" y="860699"/>
            <a:ext cx="11430000" cy="498598"/>
          </a:xfrm>
        </p:spPr>
        <p:txBody>
          <a:bodyPr wrap="square" anchor="b">
            <a:normAutofit/>
          </a:bodyPr>
          <a:lstStyle/>
          <a:p>
            <a:r>
              <a:rPr lang="en-US" dirty="0"/>
              <a:t>Trigram frequency for incorrect responses</a:t>
            </a:r>
          </a:p>
        </p:txBody>
      </p:sp>
      <p:pic>
        <p:nvPicPr>
          <p:cNvPr id="11266" name="Picture 2">
            <a:extLst>
              <a:ext uri="{FF2B5EF4-FFF2-40B4-BE49-F238E27FC236}">
                <a16:creationId xmlns:a16="http://schemas.microsoft.com/office/drawing/2014/main" id="{02D401E0-47E4-5BFB-950D-9814AC1594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987" y="1533371"/>
            <a:ext cx="9757226" cy="4463930"/>
          </a:xfrm>
          <a:prstGeom prst="rect">
            <a:avLst/>
          </a:prstGeom>
          <a:solidFill>
            <a:srgbClr val="FFFFFF"/>
          </a:solidFill>
        </p:spPr>
      </p:pic>
      <p:sp>
        <p:nvSpPr>
          <p:cNvPr id="4" name="Slide Number Placeholder 3">
            <a:extLst>
              <a:ext uri="{FF2B5EF4-FFF2-40B4-BE49-F238E27FC236}">
                <a16:creationId xmlns:a16="http://schemas.microsoft.com/office/drawing/2014/main" id="{29D93A2B-7422-9277-7CBF-984FDAE14DE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20</a:t>
            </a:fld>
            <a:endParaRPr lang="en-US"/>
          </a:p>
        </p:txBody>
      </p:sp>
    </p:spTree>
    <p:extLst>
      <p:ext uri="{BB962C8B-B14F-4D97-AF65-F5344CB8AC3E}">
        <p14:creationId xmlns:p14="http://schemas.microsoft.com/office/powerpoint/2010/main" val="1537219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EEBF-D2F0-A908-DF50-342A816B6DA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65CE2AC-676A-731B-5F79-C69B85EC8B4F}"/>
              </a:ext>
            </a:extLst>
          </p:cNvPr>
          <p:cNvSpPr>
            <a:spLocks noGrp="1"/>
          </p:cNvSpPr>
          <p:nvPr>
            <p:ph idx="1"/>
          </p:nvPr>
        </p:nvSpPr>
        <p:spPr/>
        <p:txBody>
          <a:bodyPr/>
          <a:lstStyle/>
          <a:p>
            <a:endParaRPr lang="en-US" dirty="0"/>
          </a:p>
          <a:p>
            <a:r>
              <a:rPr lang="en-US" dirty="0"/>
              <a:t>The unigram, bigram and trigram word frequency distribution visualization does not indicate very different words as having high frequency in the corpus. The high frequency words in all three cases are similar with a little variation.</a:t>
            </a:r>
          </a:p>
          <a:p>
            <a:endParaRPr lang="en-US" dirty="0"/>
          </a:p>
          <a:p>
            <a:r>
              <a:rPr lang="en-US" dirty="0"/>
              <a:t>This approach did not prove to be very informative as the previous approach.</a:t>
            </a:r>
          </a:p>
        </p:txBody>
      </p:sp>
      <p:sp>
        <p:nvSpPr>
          <p:cNvPr id="4" name="Slide Number Placeholder 3">
            <a:extLst>
              <a:ext uri="{FF2B5EF4-FFF2-40B4-BE49-F238E27FC236}">
                <a16:creationId xmlns:a16="http://schemas.microsoft.com/office/drawing/2014/main" id="{36D64146-DE7C-3395-422D-70495A290200}"/>
              </a:ext>
            </a:extLst>
          </p:cNvPr>
          <p:cNvSpPr>
            <a:spLocks noGrp="1"/>
          </p:cNvSpPr>
          <p:nvPr>
            <p:ph type="sldNum" sz="quarter" idx="12"/>
          </p:nvPr>
        </p:nvSpPr>
        <p:spPr/>
        <p:txBody>
          <a:bodyPr/>
          <a:lstStyle/>
          <a:p>
            <a:fld id="{FB12CDF8-32CE-4E9C-B71D-397F5A61EE24}" type="slidenum">
              <a:rPr lang="en-US" smtClean="0"/>
              <a:t>21</a:t>
            </a:fld>
            <a:endParaRPr lang="en-US"/>
          </a:p>
        </p:txBody>
      </p:sp>
    </p:spTree>
    <p:extLst>
      <p:ext uri="{BB962C8B-B14F-4D97-AF65-F5344CB8AC3E}">
        <p14:creationId xmlns:p14="http://schemas.microsoft.com/office/powerpoint/2010/main" val="3581016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2447-2775-B97A-AC86-4BAFDCDE7D01}"/>
              </a:ext>
            </a:extLst>
          </p:cNvPr>
          <p:cNvSpPr>
            <a:spLocks noGrp="1"/>
          </p:cNvSpPr>
          <p:nvPr>
            <p:ph type="title"/>
          </p:nvPr>
        </p:nvSpPr>
        <p:spPr>
          <a:xfrm>
            <a:off x="448676" y="2871022"/>
            <a:ext cx="8190227" cy="1024141"/>
          </a:xfrm>
        </p:spPr>
        <p:txBody>
          <a:bodyPr wrap="square" anchor="b">
            <a:normAutofit fontScale="90000"/>
          </a:bodyPr>
          <a:lstStyle/>
          <a:p>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br>
              <a:rPr lang="en-US" sz="3500" dirty="0"/>
            </a:br>
            <a:r>
              <a:rPr lang="en-US" sz="3500" dirty="0"/>
              <a:t>Approach 3:</a:t>
            </a:r>
            <a:br>
              <a:rPr lang="en-US" sz="3500" dirty="0"/>
            </a:br>
            <a:br>
              <a:rPr lang="en-US" sz="3500" dirty="0"/>
            </a:br>
            <a:br>
              <a:rPr lang="en-US" sz="3500" dirty="0"/>
            </a:br>
            <a:r>
              <a:rPr lang="en-US" sz="3500" dirty="0"/>
              <a:t>Visualizing the topics using BERT Topic Models</a:t>
            </a:r>
          </a:p>
        </p:txBody>
      </p:sp>
      <p:sp>
        <p:nvSpPr>
          <p:cNvPr id="4" name="Slide Number Placeholder 3" hidden="1">
            <a:extLst>
              <a:ext uri="{FF2B5EF4-FFF2-40B4-BE49-F238E27FC236}">
                <a16:creationId xmlns:a16="http://schemas.microsoft.com/office/drawing/2014/main" id="{43FE894C-26F4-5C84-4FE6-99C59E60CCF7}"/>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22</a:t>
            </a:fld>
            <a:endParaRPr lang="en-US"/>
          </a:p>
        </p:txBody>
      </p:sp>
      <p:sp>
        <p:nvSpPr>
          <p:cNvPr id="15" name="Slide Number Placeholder 3" hidden="1">
            <a:extLst>
              <a:ext uri="{FF2B5EF4-FFF2-40B4-BE49-F238E27FC236}">
                <a16:creationId xmlns:a16="http://schemas.microsoft.com/office/drawing/2014/main" id="{91F450FD-87FC-7A64-A391-7E6B79EC3DD7}"/>
              </a:ext>
            </a:extLst>
          </p:cNvPr>
          <p:cNvSpPr>
            <a:spLocks noGrp="1"/>
          </p:cNvSpPr>
          <p:nvPr>
            <p:ph type="sldNum" sz="quarter" idx="4294967295"/>
          </p:nvPr>
        </p:nvSpPr>
        <p:spPr>
          <a:xfrm>
            <a:off x="0" y="6356350"/>
            <a:ext cx="2743200" cy="365125"/>
          </a:xfrm>
        </p:spPr>
        <p:txBody>
          <a:bodyPr/>
          <a:lstStyle/>
          <a:p>
            <a:pPr>
              <a:spcAft>
                <a:spcPts val="600"/>
              </a:spcAft>
            </a:pPr>
            <a:fld id="{FB12CDF8-32CE-4E9C-B71D-397F5A61EE24}" type="slidenum">
              <a:rPr lang="en-US" smtClean="0"/>
              <a:pPr>
                <a:spcAft>
                  <a:spcPts val="600"/>
                </a:spcAft>
              </a:pPr>
              <a:t>22</a:t>
            </a:fld>
            <a:endParaRPr lang="en-US"/>
          </a:p>
        </p:txBody>
      </p:sp>
    </p:spTree>
    <p:extLst>
      <p:ext uri="{BB962C8B-B14F-4D97-AF65-F5344CB8AC3E}">
        <p14:creationId xmlns:p14="http://schemas.microsoft.com/office/powerpoint/2010/main" val="2620878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93C2-9368-E3F0-814D-40C06021A936}"/>
              </a:ext>
            </a:extLst>
          </p:cNvPr>
          <p:cNvSpPr>
            <a:spLocks noGrp="1"/>
          </p:cNvSpPr>
          <p:nvPr>
            <p:ph type="title"/>
          </p:nvPr>
        </p:nvSpPr>
        <p:spPr>
          <a:xfrm>
            <a:off x="95863" y="487072"/>
            <a:ext cx="9854381" cy="498598"/>
          </a:xfrm>
        </p:spPr>
        <p:txBody>
          <a:bodyPr wrap="square" anchor="b">
            <a:normAutofit/>
          </a:bodyPr>
          <a:lstStyle/>
          <a:p>
            <a:r>
              <a:rPr lang="en-US" dirty="0"/>
              <a:t>Topics prominent in correct responses data</a:t>
            </a:r>
          </a:p>
        </p:txBody>
      </p:sp>
      <p:pic>
        <p:nvPicPr>
          <p:cNvPr id="6" name="Content Placeholder 5" descr="A group of colorful bar graph&#10;&#10;Description automatically generated with medium confidence">
            <a:extLst>
              <a:ext uri="{FF2B5EF4-FFF2-40B4-BE49-F238E27FC236}">
                <a16:creationId xmlns:a16="http://schemas.microsoft.com/office/drawing/2014/main" id="{43EEEBA0-E706-6781-830E-A619B63071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006" y="1169424"/>
            <a:ext cx="8397978" cy="4198989"/>
          </a:xfrm>
          <a:noFill/>
        </p:spPr>
      </p:pic>
      <p:sp>
        <p:nvSpPr>
          <p:cNvPr id="4" name="Slide Number Placeholder 3">
            <a:extLst>
              <a:ext uri="{FF2B5EF4-FFF2-40B4-BE49-F238E27FC236}">
                <a16:creationId xmlns:a16="http://schemas.microsoft.com/office/drawing/2014/main" id="{9C76D8E4-2595-4984-CE56-BAD64DE8E076}"/>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23</a:t>
            </a:fld>
            <a:endParaRPr lang="en-US"/>
          </a:p>
        </p:txBody>
      </p:sp>
      <p:sp>
        <p:nvSpPr>
          <p:cNvPr id="8" name="TextBox 7">
            <a:extLst>
              <a:ext uri="{FF2B5EF4-FFF2-40B4-BE49-F238E27FC236}">
                <a16:creationId xmlns:a16="http://schemas.microsoft.com/office/drawing/2014/main" id="{7BF578D2-C035-2C2B-547B-5EE7EF55F704}"/>
              </a:ext>
            </a:extLst>
          </p:cNvPr>
          <p:cNvSpPr txBox="1"/>
          <p:nvPr/>
        </p:nvSpPr>
        <p:spPr>
          <a:xfrm>
            <a:off x="9026013" y="1779638"/>
            <a:ext cx="3165987" cy="286232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endParaRPr lang="en-US" dirty="0">
              <a:latin typeface="Sofia Pro Medium" panose="020B0000000000000000" pitchFamily="34" charset="0"/>
            </a:endParaRPr>
          </a:p>
          <a:p>
            <a:pPr algn="l"/>
            <a:r>
              <a:rPr lang="en-US" dirty="0">
                <a:latin typeface="Sofia Pro Medium" panose="020B0000000000000000" pitchFamily="34" charset="0"/>
              </a:rPr>
              <a:t>The prominent topics in the correct responses data constitute of subjects like Immigration, robots, paintings and art, sports, water, schooling, English language and culture.</a:t>
            </a:r>
          </a:p>
          <a:p>
            <a:pPr algn="l"/>
            <a:endParaRPr lang="en-US" dirty="0">
              <a:latin typeface="Sofia Pro Medium" panose="020B0000000000000000" pitchFamily="34" charset="0"/>
            </a:endParaRP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1456136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93C2-9368-E3F0-814D-40C06021A936}"/>
              </a:ext>
            </a:extLst>
          </p:cNvPr>
          <p:cNvSpPr>
            <a:spLocks noGrp="1"/>
          </p:cNvSpPr>
          <p:nvPr>
            <p:ph type="title"/>
          </p:nvPr>
        </p:nvSpPr>
        <p:spPr>
          <a:xfrm>
            <a:off x="341671" y="713213"/>
            <a:ext cx="11430000" cy="498598"/>
          </a:xfrm>
        </p:spPr>
        <p:txBody>
          <a:bodyPr wrap="square" anchor="b">
            <a:normAutofit/>
          </a:bodyPr>
          <a:lstStyle/>
          <a:p>
            <a:r>
              <a:rPr lang="en-US" dirty="0"/>
              <a:t>Topics prominent in incorrect response data</a:t>
            </a:r>
          </a:p>
        </p:txBody>
      </p:sp>
      <p:pic>
        <p:nvPicPr>
          <p:cNvPr id="6" name="Content Placeholder 5" descr="A group of colorful bar graphs&#10;&#10;Description automatically generated with medium confidence">
            <a:extLst>
              <a:ext uri="{FF2B5EF4-FFF2-40B4-BE49-F238E27FC236}">
                <a16:creationId xmlns:a16="http://schemas.microsoft.com/office/drawing/2014/main" id="{E931A31E-72D1-0007-65FF-92253C6590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671" y="1474643"/>
            <a:ext cx="8527026" cy="4263513"/>
          </a:xfrm>
          <a:noFill/>
        </p:spPr>
      </p:pic>
      <p:sp>
        <p:nvSpPr>
          <p:cNvPr id="4" name="Slide Number Placeholder 3">
            <a:extLst>
              <a:ext uri="{FF2B5EF4-FFF2-40B4-BE49-F238E27FC236}">
                <a16:creationId xmlns:a16="http://schemas.microsoft.com/office/drawing/2014/main" id="{9C76D8E4-2595-4984-CE56-BAD64DE8E076}"/>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24</a:t>
            </a:fld>
            <a:endParaRPr lang="en-US"/>
          </a:p>
        </p:txBody>
      </p:sp>
      <p:sp>
        <p:nvSpPr>
          <p:cNvPr id="7" name="TextBox 6">
            <a:extLst>
              <a:ext uri="{FF2B5EF4-FFF2-40B4-BE49-F238E27FC236}">
                <a16:creationId xmlns:a16="http://schemas.microsoft.com/office/drawing/2014/main" id="{E621E1E9-579B-1DD9-2C64-686589FEA9B2}"/>
              </a:ext>
            </a:extLst>
          </p:cNvPr>
          <p:cNvSpPr txBox="1"/>
          <p:nvPr/>
        </p:nvSpPr>
        <p:spPr>
          <a:xfrm>
            <a:off x="9026013" y="2153266"/>
            <a:ext cx="3165987" cy="258532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endParaRPr lang="en-US" dirty="0">
              <a:latin typeface="Sofia Pro Medium" panose="020B0000000000000000" pitchFamily="34" charset="0"/>
            </a:endParaRPr>
          </a:p>
          <a:p>
            <a:pPr algn="l"/>
            <a:r>
              <a:rPr lang="en-US" dirty="0">
                <a:latin typeface="Sofia Pro Medium" panose="020B0000000000000000" pitchFamily="34" charset="0"/>
              </a:rPr>
              <a:t>The prominent topics in the correct responses data constitute of subjects of sports, English language, debates, science and space, sea animals,</a:t>
            </a:r>
          </a:p>
          <a:p>
            <a:pPr algn="l"/>
            <a:r>
              <a:rPr lang="en-US" dirty="0">
                <a:latin typeface="Sofia Pro Medium" panose="020B0000000000000000" pitchFamily="34" charset="0"/>
              </a:rPr>
              <a:t>Schooling and Computer graphics.</a:t>
            </a: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2518072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91DC-3F84-A08D-E07A-A711E476BA1A}"/>
              </a:ext>
            </a:extLst>
          </p:cNvPr>
          <p:cNvSpPr>
            <a:spLocks noGrp="1"/>
          </p:cNvSpPr>
          <p:nvPr>
            <p:ph type="title"/>
          </p:nvPr>
        </p:nvSpPr>
        <p:spPr>
          <a:xfrm>
            <a:off x="717755" y="501446"/>
            <a:ext cx="11466872" cy="523554"/>
          </a:xfrm>
        </p:spPr>
        <p:txBody>
          <a:bodyPr/>
          <a:lstStyle/>
          <a:p>
            <a:r>
              <a:rPr lang="en-US" dirty="0"/>
              <a:t>Intertopic distance map comparison</a:t>
            </a:r>
          </a:p>
        </p:txBody>
      </p:sp>
      <p:pic>
        <p:nvPicPr>
          <p:cNvPr id="6" name="Content Placeholder 5" descr="A map of circles with text">
            <a:extLst>
              <a:ext uri="{FF2B5EF4-FFF2-40B4-BE49-F238E27FC236}">
                <a16:creationId xmlns:a16="http://schemas.microsoft.com/office/drawing/2014/main" id="{A2032182-DC54-7F73-4DD6-6400EA9DA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458" y="1307375"/>
            <a:ext cx="4171950" cy="4171950"/>
          </a:xfrm>
        </p:spPr>
      </p:pic>
      <p:sp>
        <p:nvSpPr>
          <p:cNvPr id="4" name="Slide Number Placeholder 3">
            <a:extLst>
              <a:ext uri="{FF2B5EF4-FFF2-40B4-BE49-F238E27FC236}">
                <a16:creationId xmlns:a16="http://schemas.microsoft.com/office/drawing/2014/main" id="{96519C80-3C30-96DB-6AF4-A838E61D13F4}"/>
              </a:ext>
            </a:extLst>
          </p:cNvPr>
          <p:cNvSpPr>
            <a:spLocks noGrp="1"/>
          </p:cNvSpPr>
          <p:nvPr>
            <p:ph type="sldNum" sz="quarter" idx="12"/>
          </p:nvPr>
        </p:nvSpPr>
        <p:spPr/>
        <p:txBody>
          <a:bodyPr/>
          <a:lstStyle/>
          <a:p>
            <a:fld id="{FB12CDF8-32CE-4E9C-B71D-397F5A61EE24}" type="slidenum">
              <a:rPr lang="en-US" smtClean="0"/>
              <a:t>25</a:t>
            </a:fld>
            <a:endParaRPr lang="en-US"/>
          </a:p>
        </p:txBody>
      </p:sp>
      <p:sp>
        <p:nvSpPr>
          <p:cNvPr id="7" name="TextBox 6">
            <a:extLst>
              <a:ext uri="{FF2B5EF4-FFF2-40B4-BE49-F238E27FC236}">
                <a16:creationId xmlns:a16="http://schemas.microsoft.com/office/drawing/2014/main" id="{E87A7A2E-A949-F3C9-0113-5A87BC248183}"/>
              </a:ext>
            </a:extLst>
          </p:cNvPr>
          <p:cNvSpPr txBox="1"/>
          <p:nvPr/>
        </p:nvSpPr>
        <p:spPr>
          <a:xfrm>
            <a:off x="1759972" y="5712541"/>
            <a:ext cx="2507226" cy="369332"/>
          </a:xfrm>
          <a:prstGeom prst="rect">
            <a:avLst/>
          </a:prstGeom>
          <a:solidFill>
            <a:schemeClr val="tx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dirty="0">
                <a:latin typeface="Sofia Pro Medium" panose="020B0000000000000000" pitchFamily="34" charset="0"/>
              </a:rPr>
              <a:t>Correct responses data</a:t>
            </a:r>
          </a:p>
        </p:txBody>
      </p:sp>
      <p:pic>
        <p:nvPicPr>
          <p:cNvPr id="9" name="Picture 8">
            <a:extLst>
              <a:ext uri="{FF2B5EF4-FFF2-40B4-BE49-F238E27FC236}">
                <a16:creationId xmlns:a16="http://schemas.microsoft.com/office/drawing/2014/main" id="{17310734-2021-6C44-F67D-EDDE66D87EAD}"/>
              </a:ext>
            </a:extLst>
          </p:cNvPr>
          <p:cNvPicPr>
            <a:picLocks noChangeAspect="1"/>
          </p:cNvPicPr>
          <p:nvPr/>
        </p:nvPicPr>
        <p:blipFill>
          <a:blip r:embed="rId3"/>
          <a:stretch>
            <a:fillRect/>
          </a:stretch>
        </p:blipFill>
        <p:spPr>
          <a:xfrm>
            <a:off x="5060548" y="1313529"/>
            <a:ext cx="4171950" cy="4171950"/>
          </a:xfrm>
          <a:prstGeom prst="rect">
            <a:avLst/>
          </a:prstGeom>
        </p:spPr>
      </p:pic>
      <p:sp>
        <p:nvSpPr>
          <p:cNvPr id="14" name="TextBox 13">
            <a:extLst>
              <a:ext uri="{FF2B5EF4-FFF2-40B4-BE49-F238E27FC236}">
                <a16:creationId xmlns:a16="http://schemas.microsoft.com/office/drawing/2014/main" id="{537A5456-EAEA-9475-3159-C94EF01ACEAC}"/>
              </a:ext>
            </a:extLst>
          </p:cNvPr>
          <p:cNvSpPr txBox="1"/>
          <p:nvPr/>
        </p:nvSpPr>
        <p:spPr>
          <a:xfrm>
            <a:off x="5746963" y="5746957"/>
            <a:ext cx="2507226" cy="369332"/>
          </a:xfrm>
          <a:prstGeom prst="rect">
            <a:avLst/>
          </a:prstGeom>
          <a:solidFill>
            <a:schemeClr val="tx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dirty="0">
                <a:latin typeface="Sofia Pro Medium" panose="020B0000000000000000" pitchFamily="34" charset="0"/>
              </a:rPr>
              <a:t>Incorrect responses data</a:t>
            </a:r>
          </a:p>
        </p:txBody>
      </p:sp>
      <p:sp>
        <p:nvSpPr>
          <p:cNvPr id="15" name="TextBox 14">
            <a:extLst>
              <a:ext uri="{FF2B5EF4-FFF2-40B4-BE49-F238E27FC236}">
                <a16:creationId xmlns:a16="http://schemas.microsoft.com/office/drawing/2014/main" id="{B696C23F-7244-3DEB-6635-9CDDC9F270F3}"/>
              </a:ext>
            </a:extLst>
          </p:cNvPr>
          <p:cNvSpPr txBox="1"/>
          <p:nvPr/>
        </p:nvSpPr>
        <p:spPr>
          <a:xfrm>
            <a:off x="9399638" y="916443"/>
            <a:ext cx="2784987" cy="535531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endParaRPr lang="en-US" dirty="0">
              <a:latin typeface="Sofia Pro Medium" panose="020B0000000000000000" pitchFamily="34" charset="0"/>
            </a:endParaRPr>
          </a:p>
          <a:p>
            <a:pPr algn="l"/>
            <a:r>
              <a:rPr lang="en-US" dirty="0">
                <a:latin typeface="Sofia Pro Medium" panose="020B0000000000000000" pitchFamily="34" charset="0"/>
              </a:rPr>
              <a:t>The intertopic distance in the Correct responses data is comparatively less and shows topic clusters which are closer to each other indicating similar questions being asked than the Incorrect responses data where the topic clusters are more distant and hence show a variation in the topics of the questions asked and hence the incorrect responses and poor performance on these questions has been observed.</a:t>
            </a: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339539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469A-F395-16C7-0ABD-770E49C09A6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32034A1-2D38-D07F-D1B6-92ADD67FDDAD}"/>
              </a:ext>
            </a:extLst>
          </p:cNvPr>
          <p:cNvSpPr>
            <a:spLocks noGrp="1"/>
          </p:cNvSpPr>
          <p:nvPr>
            <p:ph idx="1"/>
          </p:nvPr>
        </p:nvSpPr>
        <p:spPr>
          <a:xfrm>
            <a:off x="381000" y="1474840"/>
            <a:ext cx="11430000" cy="4486690"/>
          </a:xfrm>
        </p:spPr>
        <p:txBody>
          <a:bodyPr/>
          <a:lstStyle/>
          <a:p>
            <a:r>
              <a:rPr lang="en-US" dirty="0"/>
              <a:t>All the three approaches namely:</a:t>
            </a:r>
          </a:p>
          <a:p>
            <a:pPr marL="457200" indent="-457200">
              <a:buAutoNum type="arabicPeriod"/>
            </a:pPr>
            <a:r>
              <a:rPr lang="en-US" dirty="0"/>
              <a:t>Word Cloud Plots</a:t>
            </a:r>
          </a:p>
          <a:p>
            <a:pPr marL="457200" indent="-457200">
              <a:buAutoNum type="arabicPeriod"/>
            </a:pPr>
            <a:r>
              <a:rPr lang="en-US" dirty="0"/>
              <a:t>Unigram, Bigram and Trigram frequency distribution Plots</a:t>
            </a:r>
          </a:p>
          <a:p>
            <a:pPr marL="457200" indent="-457200">
              <a:buAutoNum type="arabicPeriod"/>
            </a:pPr>
            <a:r>
              <a:rPr lang="en-US" dirty="0"/>
              <a:t>BERT topic modelling Plots</a:t>
            </a:r>
          </a:p>
          <a:p>
            <a:r>
              <a:rPr lang="en-US" dirty="0">
                <a:solidFill>
                  <a:schemeClr val="tx2"/>
                </a:solidFill>
              </a:rPr>
              <a:t>Have been very insightful in finding the prominent themes and clustering patterns in the questions asked to the students. The topics of the questions do not appear to be very different </a:t>
            </a:r>
            <a:r>
              <a:rPr lang="en-US" dirty="0">
                <a:solidFill>
                  <a:schemeClr val="tx2"/>
                </a:solidFill>
                <a:highlight>
                  <a:srgbClr val="FFFF00"/>
                </a:highlight>
              </a:rPr>
              <a:t>between</a:t>
            </a:r>
            <a:r>
              <a:rPr lang="en-US" dirty="0">
                <a:solidFill>
                  <a:schemeClr val="tx2"/>
                </a:solidFill>
              </a:rPr>
              <a:t> the two groups, but the Intratopic distance map indicates a lot of variation in the topics of the questions </a:t>
            </a:r>
            <a:r>
              <a:rPr lang="en-US" dirty="0">
                <a:solidFill>
                  <a:schemeClr val="tx2"/>
                </a:solidFill>
                <a:highlight>
                  <a:srgbClr val="FFFF00"/>
                </a:highlight>
              </a:rPr>
              <a:t>within </a:t>
            </a:r>
            <a:r>
              <a:rPr lang="en-US" dirty="0">
                <a:solidFill>
                  <a:schemeClr val="tx2"/>
                </a:solidFill>
              </a:rPr>
              <a:t>the Incorrect response group compared to the correct answer response group which can be considered as a potential reason why the students performed poorly in the incorrect response group.</a:t>
            </a:r>
          </a:p>
          <a:p>
            <a:endParaRPr lang="en-US" dirty="0"/>
          </a:p>
        </p:txBody>
      </p:sp>
      <p:sp>
        <p:nvSpPr>
          <p:cNvPr id="4" name="Slide Number Placeholder 3">
            <a:extLst>
              <a:ext uri="{FF2B5EF4-FFF2-40B4-BE49-F238E27FC236}">
                <a16:creationId xmlns:a16="http://schemas.microsoft.com/office/drawing/2014/main" id="{39C117BA-F892-D53D-9CDE-8384E00A72C8}"/>
              </a:ext>
            </a:extLst>
          </p:cNvPr>
          <p:cNvSpPr>
            <a:spLocks noGrp="1"/>
          </p:cNvSpPr>
          <p:nvPr>
            <p:ph type="sldNum" sz="quarter" idx="12"/>
          </p:nvPr>
        </p:nvSpPr>
        <p:spPr/>
        <p:txBody>
          <a:bodyPr/>
          <a:lstStyle/>
          <a:p>
            <a:fld id="{FB12CDF8-32CE-4E9C-B71D-397F5A61EE24}" type="slidenum">
              <a:rPr lang="en-US" smtClean="0"/>
              <a:t>26</a:t>
            </a:fld>
            <a:endParaRPr lang="en-US" dirty="0"/>
          </a:p>
        </p:txBody>
      </p:sp>
    </p:spTree>
    <p:extLst>
      <p:ext uri="{BB962C8B-B14F-4D97-AF65-F5344CB8AC3E}">
        <p14:creationId xmlns:p14="http://schemas.microsoft.com/office/powerpoint/2010/main" val="40340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10">
            <a:extLst>
              <a:ext uri="{FF2B5EF4-FFF2-40B4-BE49-F238E27FC236}">
                <a16:creationId xmlns:a16="http://schemas.microsoft.com/office/drawing/2014/main" id="{810274F5-7E0A-6FBF-ED52-80F4ADCF3D76}"/>
              </a:ext>
            </a:extLst>
          </p:cNvPr>
          <p:cNvPicPr>
            <a:picLocks noChangeAspect="1"/>
          </p:cNvPicPr>
          <p:nvPr/>
        </p:nvPicPr>
        <p:blipFill>
          <a:blip r:embed="rId2"/>
          <a:stretch>
            <a:fillRect/>
          </a:stretch>
        </p:blipFill>
        <p:spPr>
          <a:xfrm flipH="1">
            <a:off x="7960434" y="3800635"/>
            <a:ext cx="3699129" cy="2446864"/>
          </a:xfrm>
          <a:prstGeom prst="rect">
            <a:avLst/>
          </a:prstGeom>
        </p:spPr>
      </p:pic>
      <p:sp>
        <p:nvSpPr>
          <p:cNvPr id="7" name="Text Placeholder 2">
            <a:extLst>
              <a:ext uri="{FF2B5EF4-FFF2-40B4-BE49-F238E27FC236}">
                <a16:creationId xmlns:a16="http://schemas.microsoft.com/office/drawing/2014/main" id="{87FB86FB-004E-C566-B255-CFBD1618B09B}"/>
              </a:ext>
            </a:extLst>
          </p:cNvPr>
          <p:cNvSpPr>
            <a:spLocks noGrp="1"/>
          </p:cNvSpPr>
          <p:nvPr/>
        </p:nvSpPr>
        <p:spPr>
          <a:xfrm>
            <a:off x="3228243" y="2542339"/>
            <a:ext cx="3423087" cy="1205695"/>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i="1">
                <a:latin typeface="Times New Roman" panose="02020603050405020304" pitchFamily="18" charset="0"/>
                <a:cs typeface="Times New Roman" panose="02020603050405020304" pitchFamily="18" charset="0"/>
              </a:rPr>
              <a:t>Questions?</a:t>
            </a:r>
          </a:p>
        </p:txBody>
      </p:sp>
      <p:sp>
        <p:nvSpPr>
          <p:cNvPr id="2" name="Slide Number Placeholder 1">
            <a:extLst>
              <a:ext uri="{FF2B5EF4-FFF2-40B4-BE49-F238E27FC236}">
                <a16:creationId xmlns:a16="http://schemas.microsoft.com/office/drawing/2014/main" id="{4CF84EC7-8CD3-F757-BAB5-70A9D33DFE03}"/>
              </a:ext>
            </a:extLst>
          </p:cNvPr>
          <p:cNvSpPr>
            <a:spLocks noGrp="1"/>
          </p:cNvSpPr>
          <p:nvPr>
            <p:ph type="sldNum" sz="quarter" idx="12"/>
          </p:nvPr>
        </p:nvSpPr>
        <p:spPr/>
        <p:txBody>
          <a:bodyPr/>
          <a:lstStyle/>
          <a:p>
            <a:fld id="{FB12CDF8-32CE-4E9C-B71D-397F5A61EE24}" type="slidenum">
              <a:rPr lang="en-US" smtClean="0"/>
              <a:pPr/>
              <a:t>27</a:t>
            </a:fld>
            <a:endParaRPr lang="en-US"/>
          </a:p>
        </p:txBody>
      </p:sp>
    </p:spTree>
    <p:extLst>
      <p:ext uri="{BB962C8B-B14F-4D97-AF65-F5344CB8AC3E}">
        <p14:creationId xmlns:p14="http://schemas.microsoft.com/office/powerpoint/2010/main" val="228722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2232" y="2792932"/>
            <a:ext cx="8190227" cy="609398"/>
          </a:xfrm>
        </p:spPr>
        <p:txBody>
          <a:bodyPr/>
          <a:lstStyle/>
          <a:p>
            <a:pPr algn="ctr"/>
            <a:r>
              <a:rPr lang="en-US" sz="4400">
                <a:latin typeface="Arial"/>
                <a:cs typeface="Arial"/>
              </a:rPr>
              <a:t>Thank you!</a:t>
            </a:r>
            <a:endParaRPr lang="en-US" sz="4400">
              <a:cs typeface="Arial"/>
            </a:endParaRPr>
          </a:p>
        </p:txBody>
      </p:sp>
      <p:sp>
        <p:nvSpPr>
          <p:cNvPr id="2" name="Slide Number Placeholder 1">
            <a:extLst>
              <a:ext uri="{FF2B5EF4-FFF2-40B4-BE49-F238E27FC236}">
                <a16:creationId xmlns:a16="http://schemas.microsoft.com/office/drawing/2014/main" id="{EC5F7F32-BFA0-EAE7-B6FC-27C0E97C8901}"/>
              </a:ext>
            </a:extLst>
          </p:cNvPr>
          <p:cNvSpPr>
            <a:spLocks noGrp="1"/>
          </p:cNvSpPr>
          <p:nvPr>
            <p:ph type="sldNum" sz="quarter" idx="12"/>
          </p:nvPr>
        </p:nvSpPr>
        <p:spPr/>
        <p:txBody>
          <a:bodyPr/>
          <a:lstStyle/>
          <a:p>
            <a:fld id="{FB12CDF8-32CE-4E9C-B71D-397F5A61EE24}" type="slidenum">
              <a:rPr lang="en-US" smtClean="0"/>
              <a:pPr/>
              <a:t>28</a:t>
            </a:fld>
            <a:endParaRPr lang="en-US"/>
          </a:p>
        </p:txBody>
      </p:sp>
    </p:spTree>
    <p:extLst>
      <p:ext uri="{BB962C8B-B14F-4D97-AF65-F5344CB8AC3E}">
        <p14:creationId xmlns:p14="http://schemas.microsoft.com/office/powerpoint/2010/main" val="396685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88E4-B679-C358-DF00-052EFE5BDF10}"/>
              </a:ext>
            </a:extLst>
          </p:cNvPr>
          <p:cNvSpPr>
            <a:spLocks noGrp="1"/>
          </p:cNvSpPr>
          <p:nvPr>
            <p:ph type="title"/>
          </p:nvPr>
        </p:nvSpPr>
        <p:spPr>
          <a:xfrm>
            <a:off x="381000" y="860699"/>
            <a:ext cx="11430000" cy="498598"/>
          </a:xfrm>
        </p:spPr>
        <p:txBody>
          <a:bodyPr wrap="square" anchor="b">
            <a:normAutofit/>
          </a:bodyPr>
          <a:lstStyle/>
          <a:p>
            <a:r>
              <a:rPr lang="en-US" dirty="0"/>
              <a:t>Assignment </a:t>
            </a:r>
          </a:p>
        </p:txBody>
      </p:sp>
      <p:sp>
        <p:nvSpPr>
          <p:cNvPr id="4" name="Slide Number Placeholder 3">
            <a:extLst>
              <a:ext uri="{FF2B5EF4-FFF2-40B4-BE49-F238E27FC236}">
                <a16:creationId xmlns:a16="http://schemas.microsoft.com/office/drawing/2014/main" id="{572E367A-EF88-C255-EBFC-265DC5FD63EC}"/>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C5300AB2-A984-FC7D-5209-3A2E0D1E5A8F}"/>
              </a:ext>
            </a:extLst>
          </p:cNvPr>
          <p:cNvGraphicFramePr>
            <a:graphicFrameLocks noGrp="1"/>
          </p:cNvGraphicFramePr>
          <p:nvPr>
            <p:ph idx="1"/>
            <p:extLst>
              <p:ext uri="{D42A27DB-BD31-4B8C-83A1-F6EECF244321}">
                <p14:modId xmlns:p14="http://schemas.microsoft.com/office/powerpoint/2010/main" val="913690621"/>
              </p:ext>
            </p:extLst>
          </p:nvPr>
        </p:nvGraphicFramePr>
        <p:xfrm>
          <a:off x="380999" y="1788326"/>
          <a:ext cx="11516033" cy="4208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4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6EF4-D2E0-E1FB-9ECB-DEC5D6D3C4DF}"/>
              </a:ext>
            </a:extLst>
          </p:cNvPr>
          <p:cNvSpPr>
            <a:spLocks noGrp="1"/>
          </p:cNvSpPr>
          <p:nvPr>
            <p:ph type="title"/>
          </p:nvPr>
        </p:nvSpPr>
        <p:spPr>
          <a:xfrm>
            <a:off x="381000" y="555897"/>
            <a:ext cx="11430000" cy="498598"/>
          </a:xfrm>
        </p:spPr>
        <p:txBody>
          <a:bodyPr/>
          <a:lstStyle/>
          <a:p>
            <a:r>
              <a:rPr lang="en-US" dirty="0"/>
              <a:t>Data Description</a:t>
            </a:r>
          </a:p>
        </p:txBody>
      </p:sp>
      <p:sp>
        <p:nvSpPr>
          <p:cNvPr id="4" name="Slide Number Placeholder 3">
            <a:extLst>
              <a:ext uri="{FF2B5EF4-FFF2-40B4-BE49-F238E27FC236}">
                <a16:creationId xmlns:a16="http://schemas.microsoft.com/office/drawing/2014/main" id="{A27D4299-99C0-7D7E-7A5E-13DD2B95EC62}"/>
              </a:ext>
            </a:extLst>
          </p:cNvPr>
          <p:cNvSpPr>
            <a:spLocks noGrp="1"/>
          </p:cNvSpPr>
          <p:nvPr>
            <p:ph type="sldNum" sz="quarter" idx="12"/>
          </p:nvPr>
        </p:nvSpPr>
        <p:spPr/>
        <p:txBody>
          <a:bodyPr/>
          <a:lstStyle/>
          <a:p>
            <a:fld id="{FB12CDF8-32CE-4E9C-B71D-397F5A61EE24}" type="slidenum">
              <a:rPr lang="en-US" smtClean="0"/>
              <a:t>4</a:t>
            </a:fld>
            <a:endParaRPr lang="en-US"/>
          </a:p>
        </p:txBody>
      </p:sp>
      <p:graphicFrame>
        <p:nvGraphicFramePr>
          <p:cNvPr id="8" name="Content Placeholder 7">
            <a:extLst>
              <a:ext uri="{FF2B5EF4-FFF2-40B4-BE49-F238E27FC236}">
                <a16:creationId xmlns:a16="http://schemas.microsoft.com/office/drawing/2014/main" id="{2F7FA16E-5AEF-B34B-C0BE-510287F65197}"/>
              </a:ext>
            </a:extLst>
          </p:cNvPr>
          <p:cNvGraphicFramePr>
            <a:graphicFrameLocks noGrp="1"/>
          </p:cNvGraphicFramePr>
          <p:nvPr>
            <p:ph idx="1"/>
            <p:extLst>
              <p:ext uri="{D42A27DB-BD31-4B8C-83A1-F6EECF244321}">
                <p14:modId xmlns:p14="http://schemas.microsoft.com/office/powerpoint/2010/main" val="3269823289"/>
              </p:ext>
            </p:extLst>
          </p:nvPr>
        </p:nvGraphicFramePr>
        <p:xfrm>
          <a:off x="371167" y="3558919"/>
          <a:ext cx="10114280" cy="2494280"/>
        </p:xfrm>
        <a:graphic>
          <a:graphicData uri="http://schemas.openxmlformats.org/drawingml/2006/table">
            <a:tbl>
              <a:tblPr firstRow="1" bandRow="1">
                <a:tableStyleId>{7DF18680-E054-41AD-8BC1-D1AEF772440D}</a:tableStyleId>
              </a:tblPr>
              <a:tblGrid>
                <a:gridCol w="2286000">
                  <a:extLst>
                    <a:ext uri="{9D8B030D-6E8A-4147-A177-3AD203B41FA5}">
                      <a16:colId xmlns:a16="http://schemas.microsoft.com/office/drawing/2014/main" val="1282665615"/>
                    </a:ext>
                  </a:extLst>
                </a:gridCol>
                <a:gridCol w="5542280">
                  <a:extLst>
                    <a:ext uri="{9D8B030D-6E8A-4147-A177-3AD203B41FA5}">
                      <a16:colId xmlns:a16="http://schemas.microsoft.com/office/drawing/2014/main" val="1232457242"/>
                    </a:ext>
                  </a:extLst>
                </a:gridCol>
                <a:gridCol w="2286000">
                  <a:extLst>
                    <a:ext uri="{9D8B030D-6E8A-4147-A177-3AD203B41FA5}">
                      <a16:colId xmlns:a16="http://schemas.microsoft.com/office/drawing/2014/main" val="4249584520"/>
                    </a:ext>
                  </a:extLst>
                </a:gridCol>
              </a:tblGrid>
              <a:tr h="0">
                <a:tc>
                  <a:txBody>
                    <a:bodyPr/>
                    <a:lstStyle/>
                    <a:p>
                      <a:pPr algn="ctr"/>
                      <a:r>
                        <a:rPr lang="en-US" sz="1800" b="1" dirty="0">
                          <a:effectLst/>
                        </a:rPr>
                        <a:t>Index</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effectLst/>
                        </a:rPr>
                        <a:t>text</a:t>
                      </a:r>
                    </a:p>
                    <a:p>
                      <a:pPr algn="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rPr>
                        <a:t>percent_correct</a:t>
                      </a:r>
                    </a:p>
                    <a:p>
                      <a:endParaRPr lang="en-US" sz="18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005271"/>
                  </a:ext>
                </a:extLst>
              </a:tr>
              <a:tr h="370840">
                <a:tc>
                  <a:txBody>
                    <a:bodyPr/>
                    <a:lstStyle/>
                    <a:p>
                      <a:pPr fontAlgn="ctr"/>
                      <a:r>
                        <a:rPr lang="en-US" sz="1600" b="1" dirty="0">
                          <a:effectLst/>
                        </a:rPr>
                        <a:t>0</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Which statement BEST supports Obama's goal for...</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0.655172</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48505161"/>
                  </a:ext>
                </a:extLst>
              </a:tr>
              <a:tr h="370840">
                <a:tc>
                  <a:txBody>
                    <a:bodyPr/>
                    <a:lstStyle/>
                    <a:p>
                      <a:pPr fontAlgn="ctr"/>
                      <a:r>
                        <a:rPr lang="en-US" sz="1600" b="1" dirty="0">
                          <a:effectLst/>
                        </a:rPr>
                        <a:t>1</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Read the sentence from the passage. ...</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0.568966</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03971485"/>
                  </a:ext>
                </a:extLst>
              </a:tr>
              <a:tr h="370840">
                <a:tc>
                  <a:txBody>
                    <a:bodyPr/>
                    <a:lstStyle/>
                    <a:p>
                      <a:pPr fontAlgn="ctr"/>
                      <a:r>
                        <a:rPr lang="en-US" sz="1600" b="1" dirty="0">
                          <a:effectLst/>
                        </a:rPr>
                        <a:t>2</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What can we conclude Obama hoped to gain by in...</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0.655172</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419170291"/>
                  </a:ext>
                </a:extLst>
              </a:tr>
              <a:tr h="370840">
                <a:tc>
                  <a:txBody>
                    <a:bodyPr/>
                    <a:lstStyle/>
                    <a:p>
                      <a:pPr fontAlgn="ctr"/>
                      <a:r>
                        <a:rPr lang="en-US" sz="1600" b="1" dirty="0">
                          <a:effectLst/>
                        </a:rPr>
                        <a:t>3</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Read this sentence from the passage. ...</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0.586207</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66957206"/>
                  </a:ext>
                </a:extLst>
              </a:tr>
              <a:tr h="370840">
                <a:tc>
                  <a:txBody>
                    <a:bodyPr/>
                    <a:lstStyle/>
                    <a:p>
                      <a:pPr fontAlgn="ctr"/>
                      <a:r>
                        <a:rPr lang="en-US" sz="1600" b="1" dirty="0">
                          <a:effectLst/>
                        </a:rPr>
                        <a:t>4</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Which of the following claims made by </a:t>
                      </a:r>
                      <a:r>
                        <a:rPr lang="en-US" sz="1600" dirty="0" err="1">
                          <a:effectLst/>
                        </a:rPr>
                        <a:t>Presiden</a:t>
                      </a:r>
                      <a:r>
                        <a:rPr lang="en-US" sz="1600" dirty="0">
                          <a:effectLst/>
                        </a:rPr>
                        <a:t>...</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r"/>
                      <a:r>
                        <a:rPr lang="en-US" sz="1600" dirty="0">
                          <a:effectLst/>
                        </a:rPr>
                        <a:t>0.413793</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25285997"/>
                  </a:ext>
                </a:extLst>
              </a:tr>
            </a:tbl>
          </a:graphicData>
        </a:graphic>
      </p:graphicFrame>
      <p:sp>
        <p:nvSpPr>
          <p:cNvPr id="12" name="TextBox 11">
            <a:extLst>
              <a:ext uri="{FF2B5EF4-FFF2-40B4-BE49-F238E27FC236}">
                <a16:creationId xmlns:a16="http://schemas.microsoft.com/office/drawing/2014/main" id="{848F573B-543D-1056-80E4-5A0255C0578B}"/>
              </a:ext>
            </a:extLst>
          </p:cNvPr>
          <p:cNvSpPr txBox="1"/>
          <p:nvPr/>
        </p:nvSpPr>
        <p:spPr>
          <a:xfrm>
            <a:off x="550601" y="1848061"/>
            <a:ext cx="6096000" cy="369332"/>
          </a:xfrm>
          <a:prstGeom prst="rect">
            <a:avLst/>
          </a:prstGeom>
          <a:noFill/>
        </p:spPr>
        <p:txBody>
          <a:bodyPr wrap="square">
            <a:spAutoFit/>
          </a:bodyPr>
          <a:lstStyle/>
          <a:p>
            <a:r>
              <a:rPr lang="en-US" dirty="0"/>
              <a:t> </a:t>
            </a:r>
          </a:p>
        </p:txBody>
      </p:sp>
      <p:graphicFrame>
        <p:nvGraphicFramePr>
          <p:cNvPr id="13" name="Table 12">
            <a:extLst>
              <a:ext uri="{FF2B5EF4-FFF2-40B4-BE49-F238E27FC236}">
                <a16:creationId xmlns:a16="http://schemas.microsoft.com/office/drawing/2014/main" id="{B097F30F-CBFF-EFFB-7A46-4D450AA1D04C}"/>
              </a:ext>
            </a:extLst>
          </p:cNvPr>
          <p:cNvGraphicFramePr>
            <a:graphicFrameLocks noGrp="1"/>
          </p:cNvGraphicFramePr>
          <p:nvPr>
            <p:extLst>
              <p:ext uri="{D42A27DB-BD31-4B8C-83A1-F6EECF244321}">
                <p14:modId xmlns:p14="http://schemas.microsoft.com/office/powerpoint/2010/main" val="2276177857"/>
              </p:ext>
            </p:extLst>
          </p:nvPr>
        </p:nvGraphicFramePr>
        <p:xfrm>
          <a:off x="399846" y="2155181"/>
          <a:ext cx="8128000" cy="1112520"/>
        </p:xfrm>
        <a:graphic>
          <a:graphicData uri="http://schemas.openxmlformats.org/drawingml/2006/table">
            <a:tbl>
              <a:tblPr firstRow="1" bandRow="1">
                <a:tableStyleId>{74C1A8A3-306A-4EB7-A6B1-4F7E0EB9C5D6}</a:tableStyleId>
              </a:tblPr>
              <a:tblGrid>
                <a:gridCol w="2032000">
                  <a:extLst>
                    <a:ext uri="{9D8B030D-6E8A-4147-A177-3AD203B41FA5}">
                      <a16:colId xmlns:a16="http://schemas.microsoft.com/office/drawing/2014/main" val="1916650830"/>
                    </a:ext>
                  </a:extLst>
                </a:gridCol>
                <a:gridCol w="2032000">
                  <a:extLst>
                    <a:ext uri="{9D8B030D-6E8A-4147-A177-3AD203B41FA5}">
                      <a16:colId xmlns:a16="http://schemas.microsoft.com/office/drawing/2014/main" val="1744943478"/>
                    </a:ext>
                  </a:extLst>
                </a:gridCol>
                <a:gridCol w="2032000">
                  <a:extLst>
                    <a:ext uri="{9D8B030D-6E8A-4147-A177-3AD203B41FA5}">
                      <a16:colId xmlns:a16="http://schemas.microsoft.com/office/drawing/2014/main" val="1426102491"/>
                    </a:ext>
                  </a:extLst>
                </a:gridCol>
                <a:gridCol w="2032000">
                  <a:extLst>
                    <a:ext uri="{9D8B030D-6E8A-4147-A177-3AD203B41FA5}">
                      <a16:colId xmlns:a16="http://schemas.microsoft.com/office/drawing/2014/main" val="1680603972"/>
                    </a:ext>
                  </a:extLst>
                </a:gridCol>
              </a:tblGrid>
              <a:tr h="370840">
                <a:tc>
                  <a:txBody>
                    <a:bodyPr/>
                    <a:lstStyle/>
                    <a:p>
                      <a:pPr algn="l" rtl="0" fontAlgn="ctr"/>
                      <a:r>
                        <a:rPr lang="en-US" sz="2000" b="1" u="none" strike="noStrike" dirty="0">
                          <a:solidFill>
                            <a:srgbClr val="F7F7F7"/>
                          </a:solidFill>
                          <a:effectLst/>
                        </a:rPr>
                        <a:t>#</a:t>
                      </a:r>
                      <a:endParaRPr lang="en-US" sz="2000" b="1" i="0" u="none" strike="noStrike" dirty="0">
                        <a:solidFill>
                          <a:srgbClr val="F7F7F7"/>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600" b="1" u="none" strike="noStrike" dirty="0">
                          <a:solidFill>
                            <a:srgbClr val="F7F7F7"/>
                          </a:solidFill>
                          <a:effectLst/>
                        </a:rPr>
                        <a:t>Column</a:t>
                      </a:r>
                      <a:endParaRPr lang="en-US" sz="1600" b="1" i="0" u="none" strike="noStrike" dirty="0">
                        <a:solidFill>
                          <a:srgbClr val="F7F7F7"/>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l" fontAlgn="b"/>
                      <a:r>
                        <a:rPr lang="en-US" sz="1600" b="1" u="none" strike="noStrike" dirty="0">
                          <a:solidFill>
                            <a:srgbClr val="F7F7F7"/>
                          </a:solidFill>
                          <a:effectLst/>
                        </a:rPr>
                        <a:t>Non-Null Count</a:t>
                      </a:r>
                      <a:endParaRPr lang="en-US" sz="1600" b="1" i="0" u="none" strike="noStrike" dirty="0">
                        <a:solidFill>
                          <a:srgbClr val="F7F7F7"/>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l" fontAlgn="b"/>
                      <a:r>
                        <a:rPr lang="en-US" sz="1600" b="1" u="none" strike="noStrike" dirty="0" err="1">
                          <a:solidFill>
                            <a:srgbClr val="F7F7F7"/>
                          </a:solidFill>
                          <a:effectLst/>
                        </a:rPr>
                        <a:t>Dtype</a:t>
                      </a:r>
                      <a:endParaRPr lang="en-US" sz="1600" b="1" i="0" u="none" strike="noStrike" dirty="0">
                        <a:solidFill>
                          <a:srgbClr val="F7F7F7"/>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2904489"/>
                  </a:ext>
                </a:extLst>
              </a:tr>
              <a:tr h="370840">
                <a:tc>
                  <a:txBody>
                    <a:bodyPr/>
                    <a:lstStyle/>
                    <a:p>
                      <a:pPr algn="l" rtl="0" fontAlgn="ctr"/>
                      <a:r>
                        <a:rPr lang="en-US" sz="1800" b="0" u="none" strike="noStrike" dirty="0">
                          <a:solidFill>
                            <a:srgbClr val="404041"/>
                          </a:solidFill>
                          <a:effectLst/>
                        </a:rPr>
                        <a:t>0</a:t>
                      </a:r>
                      <a:endParaRPr lang="en-US" sz="1800" b="0" i="0" u="none" strike="noStrike" dirty="0">
                        <a:solidFill>
                          <a:srgbClr val="404041"/>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fontAlgn="b"/>
                      <a:r>
                        <a:rPr lang="en-US" sz="1400" b="0" u="none" strike="noStrike" dirty="0">
                          <a:solidFill>
                            <a:srgbClr val="000000"/>
                          </a:solidFill>
                          <a:effectLst/>
                        </a:rPr>
                        <a:t>text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0" u="none" strike="noStrike" dirty="0">
                          <a:solidFill>
                            <a:srgbClr val="000000"/>
                          </a:solidFill>
                          <a:effectLst/>
                        </a:rPr>
                        <a:t>10191 non-null</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0" u="none" strike="noStrike" dirty="0">
                          <a:solidFill>
                            <a:srgbClr val="000000"/>
                          </a:solidFill>
                          <a:effectLst/>
                        </a:rPr>
                        <a:t>object</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0810139"/>
                  </a:ext>
                </a:extLst>
              </a:tr>
              <a:tr h="370840">
                <a:tc>
                  <a:txBody>
                    <a:bodyPr/>
                    <a:lstStyle/>
                    <a:p>
                      <a:pPr algn="l" rtl="0" fontAlgn="ctr"/>
                      <a:r>
                        <a:rPr lang="en-US" sz="1800" b="0" u="none" strike="noStrike" dirty="0">
                          <a:solidFill>
                            <a:srgbClr val="404041"/>
                          </a:solidFill>
                          <a:effectLst/>
                        </a:rPr>
                        <a:t>1</a:t>
                      </a:r>
                      <a:endParaRPr lang="en-US" sz="1800" b="0" i="0" u="none" strike="noStrike" dirty="0">
                        <a:solidFill>
                          <a:srgbClr val="404041"/>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400" b="0" u="none" strike="noStrike" dirty="0">
                          <a:solidFill>
                            <a:srgbClr val="000000"/>
                          </a:solidFill>
                          <a:effectLst/>
                        </a:rPr>
                        <a:t>percent_correct</a:t>
                      </a:r>
                      <a:endParaRPr lang="en-US" sz="14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l" fontAlgn="b"/>
                      <a:r>
                        <a:rPr lang="en-US" sz="1400" b="0" u="none" strike="noStrike" dirty="0">
                          <a:solidFill>
                            <a:srgbClr val="000000"/>
                          </a:solidFill>
                          <a:effectLst/>
                        </a:rPr>
                        <a:t>10191 non-null</a:t>
                      </a:r>
                      <a:endParaRPr lang="en-US" sz="14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l" fontAlgn="b"/>
                      <a:r>
                        <a:rPr lang="en-US" sz="1400" b="0" u="none" strike="noStrike" dirty="0">
                          <a:solidFill>
                            <a:srgbClr val="000000"/>
                          </a:solidFill>
                          <a:effectLst/>
                        </a:rPr>
                        <a:t>float64</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732916"/>
                  </a:ext>
                </a:extLst>
              </a:tr>
            </a:tbl>
          </a:graphicData>
        </a:graphic>
      </p:graphicFrame>
      <p:sp>
        <p:nvSpPr>
          <p:cNvPr id="16" name="TextBox 15">
            <a:extLst>
              <a:ext uri="{FF2B5EF4-FFF2-40B4-BE49-F238E27FC236}">
                <a16:creationId xmlns:a16="http://schemas.microsoft.com/office/drawing/2014/main" id="{17A6B9BF-3831-0D9A-1199-56766FCEA282}"/>
              </a:ext>
            </a:extLst>
          </p:cNvPr>
          <p:cNvSpPr txBox="1"/>
          <p:nvPr/>
        </p:nvSpPr>
        <p:spPr>
          <a:xfrm>
            <a:off x="361335" y="1435500"/>
            <a:ext cx="6629400" cy="369332"/>
          </a:xfrm>
          <a:prstGeom prst="rect">
            <a:avLst/>
          </a:prstGeom>
          <a:solidFill>
            <a:schemeClr val="tx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dirty="0">
                <a:latin typeface="Sofia Pro Medium" panose="020B0000000000000000" pitchFamily="34" charset="0"/>
              </a:rPr>
              <a:t>Data Contains 10191 rows with 2 columns and Zero Null Values</a:t>
            </a:r>
          </a:p>
        </p:txBody>
      </p:sp>
    </p:spTree>
    <p:extLst>
      <p:ext uri="{BB962C8B-B14F-4D97-AF65-F5344CB8AC3E}">
        <p14:creationId xmlns:p14="http://schemas.microsoft.com/office/powerpoint/2010/main" val="284745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54C8-D148-CAE0-2CF2-4479C8A746B8}"/>
              </a:ext>
            </a:extLst>
          </p:cNvPr>
          <p:cNvSpPr>
            <a:spLocks noGrp="1"/>
          </p:cNvSpPr>
          <p:nvPr>
            <p:ph type="title"/>
          </p:nvPr>
        </p:nvSpPr>
        <p:spPr>
          <a:xfrm>
            <a:off x="381000" y="565730"/>
            <a:ext cx="11430000" cy="498598"/>
          </a:xfrm>
        </p:spPr>
        <p:txBody>
          <a:bodyPr/>
          <a:lstStyle/>
          <a:p>
            <a:r>
              <a:rPr lang="en-US" dirty="0"/>
              <a:t>Descriptive Statistics</a:t>
            </a:r>
          </a:p>
        </p:txBody>
      </p:sp>
      <p:graphicFrame>
        <p:nvGraphicFramePr>
          <p:cNvPr id="10" name="Content Placeholder 9">
            <a:extLst>
              <a:ext uri="{FF2B5EF4-FFF2-40B4-BE49-F238E27FC236}">
                <a16:creationId xmlns:a16="http://schemas.microsoft.com/office/drawing/2014/main" id="{EF64B8C1-244E-CC50-17D4-3A1B45483CB2}"/>
              </a:ext>
            </a:extLst>
          </p:cNvPr>
          <p:cNvGraphicFramePr>
            <a:graphicFrameLocks noGrp="1"/>
          </p:cNvGraphicFramePr>
          <p:nvPr>
            <p:ph idx="1"/>
            <p:extLst>
              <p:ext uri="{D42A27DB-BD31-4B8C-83A1-F6EECF244321}">
                <p14:modId xmlns:p14="http://schemas.microsoft.com/office/powerpoint/2010/main" val="1543904076"/>
              </p:ext>
            </p:extLst>
          </p:nvPr>
        </p:nvGraphicFramePr>
        <p:xfrm>
          <a:off x="243348" y="1808778"/>
          <a:ext cx="8674510" cy="3337560"/>
        </p:xfrm>
        <a:graphic>
          <a:graphicData uri="http://schemas.openxmlformats.org/drawingml/2006/table">
            <a:tbl>
              <a:tblPr firstRow="1" bandRow="1">
                <a:tableStyleId>{7DF18680-E054-41AD-8BC1-D1AEF772440D}</a:tableStyleId>
              </a:tblPr>
              <a:tblGrid>
                <a:gridCol w="4337255">
                  <a:extLst>
                    <a:ext uri="{9D8B030D-6E8A-4147-A177-3AD203B41FA5}">
                      <a16:colId xmlns:a16="http://schemas.microsoft.com/office/drawing/2014/main" val="242468263"/>
                    </a:ext>
                  </a:extLst>
                </a:gridCol>
                <a:gridCol w="4337255">
                  <a:extLst>
                    <a:ext uri="{9D8B030D-6E8A-4147-A177-3AD203B41FA5}">
                      <a16:colId xmlns:a16="http://schemas.microsoft.com/office/drawing/2014/main" val="3055437212"/>
                    </a:ext>
                  </a:extLst>
                </a:gridCol>
              </a:tblGrid>
              <a:tr h="370840">
                <a:tc>
                  <a:txBody>
                    <a:bodyPr/>
                    <a:lstStyle/>
                    <a:p>
                      <a:pPr algn="ctr" fontAlgn="b"/>
                      <a:r>
                        <a:rPr lang="en-US" sz="1600" b="1" i="0" u="none" strike="noStrike" dirty="0">
                          <a:solidFill>
                            <a:srgbClr val="000000"/>
                          </a:solidFill>
                          <a:effectLst/>
                          <a:latin typeface="Calibri" panose="020F0502020204030204" pitchFamily="34" charset="0"/>
                        </a:rPr>
                        <a:t>Measure </a:t>
                      </a:r>
                    </a:p>
                  </a:txBody>
                  <a:tcPr marL="7620" marR="7620" marT="7620" marB="0" anchor="b">
                    <a:solidFill>
                      <a:schemeClr val="accent4"/>
                    </a:solidFill>
                  </a:tcPr>
                </a:tc>
                <a:tc>
                  <a:txBody>
                    <a:bodyPr/>
                    <a:lstStyle/>
                    <a:p>
                      <a:pPr algn="ctr" fontAlgn="b"/>
                      <a:r>
                        <a:rPr lang="en-US" sz="1600" b="1" i="0" u="none" strike="noStrike" dirty="0">
                          <a:solidFill>
                            <a:srgbClr val="000000"/>
                          </a:solidFill>
                          <a:effectLst/>
                          <a:latin typeface="Calibri" panose="020F0502020204030204" pitchFamily="34" charset="0"/>
                        </a:rPr>
                        <a:t>percent_correct</a:t>
                      </a:r>
                    </a:p>
                  </a:txBody>
                  <a:tcPr marL="7620" marR="7620" marT="7620" marB="0" anchor="b">
                    <a:solidFill>
                      <a:schemeClr val="accent4"/>
                    </a:solidFill>
                  </a:tcPr>
                </a:tc>
                <a:extLst>
                  <a:ext uri="{0D108BD9-81ED-4DB2-BD59-A6C34878D82A}">
                    <a16:rowId xmlns:a16="http://schemas.microsoft.com/office/drawing/2014/main" val="3580364326"/>
                  </a:ext>
                </a:extLst>
              </a:tr>
              <a:tr h="370840">
                <a:tc>
                  <a:txBody>
                    <a:bodyPr/>
                    <a:lstStyle/>
                    <a:p>
                      <a:pPr algn="ctr" fontAlgn="b"/>
                      <a:r>
                        <a:rPr lang="en-US" sz="1600" b="1" i="0" u="none" strike="noStrike">
                          <a:solidFill>
                            <a:srgbClr val="000000"/>
                          </a:solidFill>
                          <a:effectLst/>
                          <a:latin typeface="Calibri" panose="020F0502020204030204" pitchFamily="34" charset="0"/>
                        </a:rPr>
                        <a:t>count</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10191</a:t>
                      </a:r>
                    </a:p>
                  </a:txBody>
                  <a:tcPr marL="7620" marR="7620" marT="7620" marB="0" anchor="b"/>
                </a:tc>
                <a:extLst>
                  <a:ext uri="{0D108BD9-81ED-4DB2-BD59-A6C34878D82A}">
                    <a16:rowId xmlns:a16="http://schemas.microsoft.com/office/drawing/2014/main" val="2212652495"/>
                  </a:ext>
                </a:extLst>
              </a:tr>
              <a:tr h="370840">
                <a:tc>
                  <a:txBody>
                    <a:bodyPr/>
                    <a:lstStyle/>
                    <a:p>
                      <a:pPr algn="ctr" fontAlgn="b"/>
                      <a:r>
                        <a:rPr lang="en-US" sz="1600" b="1" i="0" u="none" strike="noStrike">
                          <a:solidFill>
                            <a:srgbClr val="000000"/>
                          </a:solidFill>
                          <a:effectLst/>
                          <a:latin typeface="Calibri" panose="020F0502020204030204" pitchFamily="34" charset="0"/>
                        </a:rPr>
                        <a:t>mean</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0.57656</a:t>
                      </a:r>
                    </a:p>
                  </a:txBody>
                  <a:tcPr marL="7620" marR="7620" marT="7620" marB="0" anchor="b"/>
                </a:tc>
                <a:extLst>
                  <a:ext uri="{0D108BD9-81ED-4DB2-BD59-A6C34878D82A}">
                    <a16:rowId xmlns:a16="http://schemas.microsoft.com/office/drawing/2014/main" val="1875641540"/>
                  </a:ext>
                </a:extLst>
              </a:tr>
              <a:tr h="370840">
                <a:tc>
                  <a:txBody>
                    <a:bodyPr/>
                    <a:lstStyle/>
                    <a:p>
                      <a:pPr algn="ctr" fontAlgn="b"/>
                      <a:r>
                        <a:rPr lang="en-US" sz="1600" b="1" i="0" u="none" strike="noStrike">
                          <a:solidFill>
                            <a:srgbClr val="000000"/>
                          </a:solidFill>
                          <a:effectLst/>
                          <a:latin typeface="Calibri" panose="020F0502020204030204" pitchFamily="34" charset="0"/>
                        </a:rPr>
                        <a:t>std</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0.161973</a:t>
                      </a:r>
                    </a:p>
                  </a:txBody>
                  <a:tcPr marL="7620" marR="7620" marT="7620" marB="0" anchor="b"/>
                </a:tc>
                <a:extLst>
                  <a:ext uri="{0D108BD9-81ED-4DB2-BD59-A6C34878D82A}">
                    <a16:rowId xmlns:a16="http://schemas.microsoft.com/office/drawing/2014/main" val="2743543153"/>
                  </a:ext>
                </a:extLst>
              </a:tr>
              <a:tr h="370840">
                <a:tc>
                  <a:txBody>
                    <a:bodyPr/>
                    <a:lstStyle/>
                    <a:p>
                      <a:pPr algn="ctr" fontAlgn="b"/>
                      <a:r>
                        <a:rPr lang="en-US" sz="1600" b="1" i="0" u="none" strike="noStrike">
                          <a:solidFill>
                            <a:srgbClr val="000000"/>
                          </a:solidFill>
                          <a:effectLst/>
                          <a:latin typeface="Calibri" panose="020F0502020204030204" pitchFamily="34" charset="0"/>
                        </a:rPr>
                        <a:t>min</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989985819"/>
                  </a:ext>
                </a:extLst>
              </a:tr>
              <a:tr h="370840">
                <a:tc>
                  <a:txBody>
                    <a:bodyPr/>
                    <a:lstStyle/>
                    <a:p>
                      <a:pPr algn="ctr" fontAlgn="b"/>
                      <a:r>
                        <a:rPr lang="en-US" sz="1600" b="1" i="0" u="none" strike="noStrike">
                          <a:solidFill>
                            <a:srgbClr val="000000"/>
                          </a:solidFill>
                          <a:effectLst/>
                          <a:latin typeface="Calibri" panose="020F0502020204030204" pitchFamily="34" charset="0"/>
                        </a:rPr>
                        <a:t>0.25</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0.464065</a:t>
                      </a:r>
                    </a:p>
                  </a:txBody>
                  <a:tcPr marL="7620" marR="7620" marT="7620" marB="0" anchor="b"/>
                </a:tc>
                <a:extLst>
                  <a:ext uri="{0D108BD9-81ED-4DB2-BD59-A6C34878D82A}">
                    <a16:rowId xmlns:a16="http://schemas.microsoft.com/office/drawing/2014/main" val="575519494"/>
                  </a:ext>
                </a:extLst>
              </a:tr>
              <a:tr h="370840">
                <a:tc>
                  <a:txBody>
                    <a:bodyPr/>
                    <a:lstStyle/>
                    <a:p>
                      <a:pPr algn="ctr" fontAlgn="b"/>
                      <a:r>
                        <a:rPr lang="en-US" sz="1600" b="1" i="0" u="none" strike="noStrike">
                          <a:solidFill>
                            <a:srgbClr val="000000"/>
                          </a:solidFill>
                          <a:effectLst/>
                          <a:latin typeface="Calibri" panose="020F0502020204030204" pitchFamily="34" charset="0"/>
                        </a:rPr>
                        <a:t>0.5</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0.581982</a:t>
                      </a:r>
                    </a:p>
                  </a:txBody>
                  <a:tcPr marL="7620" marR="7620" marT="7620" marB="0" anchor="b"/>
                </a:tc>
                <a:extLst>
                  <a:ext uri="{0D108BD9-81ED-4DB2-BD59-A6C34878D82A}">
                    <a16:rowId xmlns:a16="http://schemas.microsoft.com/office/drawing/2014/main" val="753513827"/>
                  </a:ext>
                </a:extLst>
              </a:tr>
              <a:tr h="370840">
                <a:tc>
                  <a:txBody>
                    <a:bodyPr/>
                    <a:lstStyle/>
                    <a:p>
                      <a:pPr algn="ctr" fontAlgn="b"/>
                      <a:r>
                        <a:rPr lang="en-US" sz="1600" b="1" i="0" u="none" strike="noStrike">
                          <a:solidFill>
                            <a:srgbClr val="000000"/>
                          </a:solidFill>
                          <a:effectLst/>
                          <a:latin typeface="Calibri" panose="020F0502020204030204" pitchFamily="34" charset="0"/>
                        </a:rPr>
                        <a:t>0.75</a:t>
                      </a:r>
                    </a:p>
                  </a:txBody>
                  <a:tcPr marL="7620" marR="7620" marT="7620" marB="0" anchor="b"/>
                </a:tc>
                <a:tc>
                  <a:txBody>
                    <a:bodyPr/>
                    <a:lstStyle/>
                    <a:p>
                      <a:pPr algn="ctr" fontAlgn="b"/>
                      <a:r>
                        <a:rPr lang="en-US" sz="1600" b="1" i="0" u="none" strike="noStrike">
                          <a:solidFill>
                            <a:srgbClr val="000000"/>
                          </a:solidFill>
                          <a:effectLst/>
                          <a:latin typeface="Calibri" panose="020F0502020204030204" pitchFamily="34" charset="0"/>
                        </a:rPr>
                        <a:t>0.697275</a:t>
                      </a:r>
                    </a:p>
                  </a:txBody>
                  <a:tcPr marL="7620" marR="7620" marT="7620" marB="0" anchor="b"/>
                </a:tc>
                <a:extLst>
                  <a:ext uri="{0D108BD9-81ED-4DB2-BD59-A6C34878D82A}">
                    <a16:rowId xmlns:a16="http://schemas.microsoft.com/office/drawing/2014/main" val="1796614773"/>
                  </a:ext>
                </a:extLst>
              </a:tr>
              <a:tr h="370840">
                <a:tc>
                  <a:txBody>
                    <a:bodyPr/>
                    <a:lstStyle/>
                    <a:p>
                      <a:pPr algn="ctr" fontAlgn="b"/>
                      <a:r>
                        <a:rPr lang="en-US" sz="1600" b="1" i="0" u="none" strike="noStrike">
                          <a:solidFill>
                            <a:srgbClr val="000000"/>
                          </a:solidFill>
                          <a:effectLst/>
                          <a:latin typeface="Calibri" panose="020F0502020204030204" pitchFamily="34" charset="0"/>
                        </a:rPr>
                        <a:t>max</a:t>
                      </a:r>
                    </a:p>
                  </a:txBody>
                  <a:tcPr marL="7620" marR="7620" marT="7620" marB="0" anchor="b"/>
                </a:tc>
                <a:tc>
                  <a:txBody>
                    <a:bodyPr/>
                    <a:lstStyle/>
                    <a:p>
                      <a:pPr algn="ctr" fontAlgn="b"/>
                      <a:r>
                        <a:rPr lang="en-US" sz="16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3982962780"/>
                  </a:ext>
                </a:extLst>
              </a:tr>
            </a:tbl>
          </a:graphicData>
        </a:graphic>
      </p:graphicFrame>
      <p:sp>
        <p:nvSpPr>
          <p:cNvPr id="4" name="Slide Number Placeholder 3">
            <a:extLst>
              <a:ext uri="{FF2B5EF4-FFF2-40B4-BE49-F238E27FC236}">
                <a16:creationId xmlns:a16="http://schemas.microsoft.com/office/drawing/2014/main" id="{E9BDBD52-C682-2543-38A0-6D30C53639B3}"/>
              </a:ext>
            </a:extLst>
          </p:cNvPr>
          <p:cNvSpPr>
            <a:spLocks noGrp="1"/>
          </p:cNvSpPr>
          <p:nvPr>
            <p:ph type="sldNum" sz="quarter" idx="12"/>
          </p:nvPr>
        </p:nvSpPr>
        <p:spPr/>
        <p:txBody>
          <a:bodyPr/>
          <a:lstStyle/>
          <a:p>
            <a:fld id="{FB12CDF8-32CE-4E9C-B71D-397F5A61EE24}" type="slidenum">
              <a:rPr lang="en-US" smtClean="0"/>
              <a:t>5</a:t>
            </a:fld>
            <a:endParaRPr lang="en-US"/>
          </a:p>
        </p:txBody>
      </p:sp>
    </p:spTree>
    <p:extLst>
      <p:ext uri="{BB962C8B-B14F-4D97-AF65-F5344CB8AC3E}">
        <p14:creationId xmlns:p14="http://schemas.microsoft.com/office/powerpoint/2010/main" val="222173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521D-029D-487C-C2B6-854305DA3CCD}"/>
              </a:ext>
            </a:extLst>
          </p:cNvPr>
          <p:cNvSpPr>
            <a:spLocks noGrp="1"/>
          </p:cNvSpPr>
          <p:nvPr>
            <p:ph type="title"/>
          </p:nvPr>
        </p:nvSpPr>
        <p:spPr>
          <a:xfrm>
            <a:off x="381000" y="860699"/>
            <a:ext cx="11430000" cy="498598"/>
          </a:xfrm>
        </p:spPr>
        <p:txBody>
          <a:bodyPr wrap="square" anchor="b">
            <a:normAutofit/>
          </a:bodyPr>
          <a:lstStyle/>
          <a:p>
            <a:r>
              <a:rPr lang="en-US" dirty="0"/>
              <a:t>Data Preprocessing</a:t>
            </a:r>
          </a:p>
        </p:txBody>
      </p:sp>
      <p:pic>
        <p:nvPicPr>
          <p:cNvPr id="6" name="Content Placeholder 5" descr="A screenshot of a computer&#10;&#10;Description automatically generated">
            <a:extLst>
              <a:ext uri="{FF2B5EF4-FFF2-40B4-BE49-F238E27FC236}">
                <a16:creationId xmlns:a16="http://schemas.microsoft.com/office/drawing/2014/main" id="{6B5F5487-6DC0-6345-F8B3-95B805E6DDF0}"/>
              </a:ext>
            </a:extLst>
          </p:cNvPr>
          <p:cNvPicPr>
            <a:picLocks noGrp="1" noChangeAspect="1"/>
          </p:cNvPicPr>
          <p:nvPr>
            <p:ph idx="1"/>
          </p:nvPr>
        </p:nvPicPr>
        <p:blipFill>
          <a:blip r:embed="rId2"/>
          <a:stretch>
            <a:fillRect/>
          </a:stretch>
        </p:blipFill>
        <p:spPr>
          <a:xfrm>
            <a:off x="342120" y="1857152"/>
            <a:ext cx="7553307" cy="4173203"/>
          </a:xfrm>
          <a:noFill/>
        </p:spPr>
      </p:pic>
      <p:sp>
        <p:nvSpPr>
          <p:cNvPr id="4" name="Slide Number Placeholder 3">
            <a:extLst>
              <a:ext uri="{FF2B5EF4-FFF2-40B4-BE49-F238E27FC236}">
                <a16:creationId xmlns:a16="http://schemas.microsoft.com/office/drawing/2014/main" id="{96A83E3C-D40C-8008-3D75-1A4B40D3B3B6}"/>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6</a:t>
            </a:fld>
            <a:endParaRPr lang="en-US"/>
          </a:p>
        </p:txBody>
      </p:sp>
    </p:spTree>
    <p:extLst>
      <p:ext uri="{BB962C8B-B14F-4D97-AF65-F5344CB8AC3E}">
        <p14:creationId xmlns:p14="http://schemas.microsoft.com/office/powerpoint/2010/main" val="60038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521D-029D-487C-C2B6-854305DA3CCD}"/>
              </a:ext>
            </a:extLst>
          </p:cNvPr>
          <p:cNvSpPr>
            <a:spLocks noGrp="1"/>
          </p:cNvSpPr>
          <p:nvPr>
            <p:ph type="title"/>
          </p:nvPr>
        </p:nvSpPr>
        <p:spPr>
          <a:xfrm>
            <a:off x="607143" y="860699"/>
            <a:ext cx="11430000" cy="498598"/>
          </a:xfrm>
        </p:spPr>
        <p:txBody>
          <a:bodyPr wrap="square" anchor="b">
            <a:normAutofit/>
          </a:bodyPr>
          <a:lstStyle/>
          <a:p>
            <a:r>
              <a:rPr lang="en-US" dirty="0"/>
              <a:t>Data Preprocessing</a:t>
            </a:r>
          </a:p>
        </p:txBody>
      </p:sp>
      <p:pic>
        <p:nvPicPr>
          <p:cNvPr id="8" name="Picture 7">
            <a:extLst>
              <a:ext uri="{FF2B5EF4-FFF2-40B4-BE49-F238E27FC236}">
                <a16:creationId xmlns:a16="http://schemas.microsoft.com/office/drawing/2014/main" id="{B48A87BE-9A0D-9CEE-BBC7-537D5A8ED28C}"/>
              </a:ext>
            </a:extLst>
          </p:cNvPr>
          <p:cNvPicPr>
            <a:picLocks noChangeAspect="1"/>
          </p:cNvPicPr>
          <p:nvPr/>
        </p:nvPicPr>
        <p:blipFill>
          <a:blip r:embed="rId2"/>
          <a:stretch>
            <a:fillRect/>
          </a:stretch>
        </p:blipFill>
        <p:spPr>
          <a:xfrm>
            <a:off x="577647" y="1640842"/>
            <a:ext cx="8103306" cy="4173203"/>
          </a:xfrm>
          <a:prstGeom prst="rect">
            <a:avLst/>
          </a:prstGeom>
          <a:noFill/>
        </p:spPr>
      </p:pic>
      <p:sp>
        <p:nvSpPr>
          <p:cNvPr id="4" name="Slide Number Placeholder 3">
            <a:extLst>
              <a:ext uri="{FF2B5EF4-FFF2-40B4-BE49-F238E27FC236}">
                <a16:creationId xmlns:a16="http://schemas.microsoft.com/office/drawing/2014/main" id="{96A83E3C-D40C-8008-3D75-1A4B40D3B3B6}"/>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7</a:t>
            </a:fld>
            <a:endParaRPr lang="en-US"/>
          </a:p>
        </p:txBody>
      </p:sp>
    </p:spTree>
    <p:extLst>
      <p:ext uri="{BB962C8B-B14F-4D97-AF65-F5344CB8AC3E}">
        <p14:creationId xmlns:p14="http://schemas.microsoft.com/office/powerpoint/2010/main" val="3360128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1F96-22FD-F217-189D-0A53396FBABA}"/>
              </a:ext>
            </a:extLst>
          </p:cNvPr>
          <p:cNvSpPr>
            <a:spLocks noGrp="1"/>
          </p:cNvSpPr>
          <p:nvPr>
            <p:ph type="title"/>
          </p:nvPr>
        </p:nvSpPr>
        <p:spPr>
          <a:xfrm>
            <a:off x="115528" y="394990"/>
            <a:ext cx="11430000" cy="443198"/>
          </a:xfrm>
        </p:spPr>
        <p:txBody>
          <a:bodyPr/>
          <a:lstStyle/>
          <a:p>
            <a:r>
              <a:rPr lang="en-US" sz="3200" dirty="0"/>
              <a:t>Distribution of correct and Incorrect answers</a:t>
            </a:r>
          </a:p>
        </p:txBody>
      </p:sp>
      <p:graphicFrame>
        <p:nvGraphicFramePr>
          <p:cNvPr id="6" name="Content Placeholder 5">
            <a:extLst>
              <a:ext uri="{FF2B5EF4-FFF2-40B4-BE49-F238E27FC236}">
                <a16:creationId xmlns:a16="http://schemas.microsoft.com/office/drawing/2014/main" id="{9C7AC4B7-C228-4CB5-D4AC-05E22FFDD2C6}"/>
              </a:ext>
            </a:extLst>
          </p:cNvPr>
          <p:cNvGraphicFramePr>
            <a:graphicFrameLocks noGrp="1"/>
          </p:cNvGraphicFramePr>
          <p:nvPr>
            <p:ph idx="1"/>
            <p:extLst>
              <p:ext uri="{D42A27DB-BD31-4B8C-83A1-F6EECF244321}">
                <p14:modId xmlns:p14="http://schemas.microsoft.com/office/powerpoint/2010/main" val="3885320209"/>
              </p:ext>
            </p:extLst>
          </p:nvPr>
        </p:nvGraphicFramePr>
        <p:xfrm>
          <a:off x="560438" y="4266847"/>
          <a:ext cx="9370143" cy="1371600"/>
        </p:xfrm>
        <a:graphic>
          <a:graphicData uri="http://schemas.openxmlformats.org/drawingml/2006/table">
            <a:tbl>
              <a:tblPr firstRow="1" bandRow="1">
                <a:tableStyleId>{7DF18680-E054-41AD-8BC1-D1AEF772440D}</a:tableStyleId>
              </a:tblPr>
              <a:tblGrid>
                <a:gridCol w="3123381">
                  <a:extLst>
                    <a:ext uri="{9D8B030D-6E8A-4147-A177-3AD203B41FA5}">
                      <a16:colId xmlns:a16="http://schemas.microsoft.com/office/drawing/2014/main" val="2958078990"/>
                    </a:ext>
                  </a:extLst>
                </a:gridCol>
                <a:gridCol w="3123381">
                  <a:extLst>
                    <a:ext uri="{9D8B030D-6E8A-4147-A177-3AD203B41FA5}">
                      <a16:colId xmlns:a16="http://schemas.microsoft.com/office/drawing/2014/main" val="1102207240"/>
                    </a:ext>
                  </a:extLst>
                </a:gridCol>
                <a:gridCol w="3123381">
                  <a:extLst>
                    <a:ext uri="{9D8B030D-6E8A-4147-A177-3AD203B41FA5}">
                      <a16:colId xmlns:a16="http://schemas.microsoft.com/office/drawing/2014/main" val="2477707486"/>
                    </a:ext>
                  </a:extLst>
                </a:gridCol>
              </a:tblGrid>
              <a:tr h="307650">
                <a:tc>
                  <a:txBody>
                    <a:bodyPr/>
                    <a:lstStyle/>
                    <a:p>
                      <a:pPr algn="ctr"/>
                      <a:r>
                        <a:rPr lang="en-US" b="1" dirty="0">
                          <a:effectLst/>
                        </a:rPr>
                        <a:t>index</a:t>
                      </a:r>
                    </a:p>
                  </a:txBody>
                  <a:tcPr anchor="ctr">
                    <a:solidFill>
                      <a:srgbClr val="FFC000"/>
                    </a:solidFill>
                  </a:tcPr>
                </a:tc>
                <a:tc>
                  <a:txBody>
                    <a:bodyPr/>
                    <a:lstStyle/>
                    <a:p>
                      <a:pPr algn="ctr"/>
                      <a:r>
                        <a:rPr lang="en-US" b="1" dirty="0" err="1">
                          <a:effectLst/>
                        </a:rPr>
                        <a:t>Is_correct</a:t>
                      </a:r>
                      <a:endParaRPr lang="en-US" b="1" dirty="0">
                        <a:effectLst/>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Counts</a:t>
                      </a:r>
                    </a:p>
                    <a:p>
                      <a:pPr algn="ctr"/>
                      <a:endParaRPr lang="en-US" dirty="0"/>
                    </a:p>
                  </a:txBody>
                  <a:tcPr>
                    <a:solidFill>
                      <a:srgbClr val="FFC000"/>
                    </a:solidFill>
                  </a:tcPr>
                </a:tc>
                <a:extLst>
                  <a:ext uri="{0D108BD9-81ED-4DB2-BD59-A6C34878D82A}">
                    <a16:rowId xmlns:a16="http://schemas.microsoft.com/office/drawing/2014/main" val="3990311081"/>
                  </a:ext>
                </a:extLst>
              </a:tr>
              <a:tr h="190170">
                <a:tc>
                  <a:txBody>
                    <a:bodyPr/>
                    <a:lstStyle/>
                    <a:p>
                      <a:pPr fontAlgn="ctr"/>
                      <a:r>
                        <a:rPr lang="en-US" b="1">
                          <a:effectLst/>
                        </a:rPr>
                        <a:t>0</a:t>
                      </a:r>
                    </a:p>
                  </a:txBody>
                  <a:tcPr anchor="ctr"/>
                </a:tc>
                <a:tc>
                  <a:txBody>
                    <a:bodyPr/>
                    <a:lstStyle/>
                    <a:p>
                      <a:pPr algn="r"/>
                      <a:r>
                        <a:rPr lang="en-US" dirty="0">
                          <a:effectLst/>
                        </a:rPr>
                        <a:t>Correct</a:t>
                      </a:r>
                    </a:p>
                  </a:txBody>
                  <a:tcPr anchor="ctr"/>
                </a:tc>
                <a:tc>
                  <a:txBody>
                    <a:bodyPr/>
                    <a:lstStyle/>
                    <a:p>
                      <a:pPr algn="r"/>
                      <a:r>
                        <a:rPr lang="en-US" dirty="0">
                          <a:effectLst/>
                        </a:rPr>
                        <a:t>6903</a:t>
                      </a:r>
                    </a:p>
                  </a:txBody>
                  <a:tcPr anchor="ctr"/>
                </a:tc>
                <a:extLst>
                  <a:ext uri="{0D108BD9-81ED-4DB2-BD59-A6C34878D82A}">
                    <a16:rowId xmlns:a16="http://schemas.microsoft.com/office/drawing/2014/main" val="2096699029"/>
                  </a:ext>
                </a:extLst>
              </a:tr>
              <a:tr h="190170">
                <a:tc>
                  <a:txBody>
                    <a:bodyPr/>
                    <a:lstStyle/>
                    <a:p>
                      <a:pPr fontAlgn="ctr"/>
                      <a:r>
                        <a:rPr lang="en-US" b="1">
                          <a:effectLst/>
                        </a:rPr>
                        <a:t>1</a:t>
                      </a:r>
                    </a:p>
                  </a:txBody>
                  <a:tcPr anchor="ctr"/>
                </a:tc>
                <a:tc>
                  <a:txBody>
                    <a:bodyPr/>
                    <a:lstStyle/>
                    <a:p>
                      <a:pPr algn="r"/>
                      <a:r>
                        <a:rPr lang="en-US">
                          <a:effectLst/>
                        </a:rPr>
                        <a:t>Incorrect</a:t>
                      </a:r>
                    </a:p>
                  </a:txBody>
                  <a:tcPr anchor="ctr"/>
                </a:tc>
                <a:tc>
                  <a:txBody>
                    <a:bodyPr/>
                    <a:lstStyle/>
                    <a:p>
                      <a:pPr algn="r"/>
                      <a:r>
                        <a:rPr lang="en-US" dirty="0">
                          <a:effectLst/>
                        </a:rPr>
                        <a:t>3288</a:t>
                      </a:r>
                    </a:p>
                  </a:txBody>
                  <a:tcPr anchor="ctr"/>
                </a:tc>
                <a:extLst>
                  <a:ext uri="{0D108BD9-81ED-4DB2-BD59-A6C34878D82A}">
                    <a16:rowId xmlns:a16="http://schemas.microsoft.com/office/drawing/2014/main" val="2084928089"/>
                  </a:ext>
                </a:extLst>
              </a:tr>
            </a:tbl>
          </a:graphicData>
        </a:graphic>
      </p:graphicFrame>
      <p:sp>
        <p:nvSpPr>
          <p:cNvPr id="4" name="Slide Number Placeholder 3">
            <a:extLst>
              <a:ext uri="{FF2B5EF4-FFF2-40B4-BE49-F238E27FC236}">
                <a16:creationId xmlns:a16="http://schemas.microsoft.com/office/drawing/2014/main" id="{415A8CC6-AE5F-B80C-31E0-987D22497B26}"/>
              </a:ext>
            </a:extLst>
          </p:cNvPr>
          <p:cNvSpPr>
            <a:spLocks noGrp="1"/>
          </p:cNvSpPr>
          <p:nvPr>
            <p:ph type="sldNum" sz="quarter" idx="12"/>
          </p:nvPr>
        </p:nvSpPr>
        <p:spPr/>
        <p:txBody>
          <a:bodyPr/>
          <a:lstStyle/>
          <a:p>
            <a:fld id="{FB12CDF8-32CE-4E9C-B71D-397F5A61EE24}" type="slidenum">
              <a:rPr lang="en-US" smtClean="0"/>
              <a:t>8</a:t>
            </a:fld>
            <a:endParaRPr lang="en-US"/>
          </a:p>
        </p:txBody>
      </p:sp>
      <p:pic>
        <p:nvPicPr>
          <p:cNvPr id="3074" name="Picture 2">
            <a:extLst>
              <a:ext uri="{FF2B5EF4-FFF2-40B4-BE49-F238E27FC236}">
                <a16:creationId xmlns:a16="http://schemas.microsoft.com/office/drawing/2014/main" id="{066A88F7-45F9-5943-EA46-CA72B1507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480" y="1085516"/>
            <a:ext cx="4242158" cy="301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FC5B481-4645-F05D-5F42-DD9551FEAC5A}"/>
              </a:ext>
            </a:extLst>
          </p:cNvPr>
          <p:cNvSpPr>
            <a:spLocks noGrp="1"/>
          </p:cNvSpPr>
          <p:nvPr>
            <p:ph type="title"/>
          </p:nvPr>
        </p:nvSpPr>
        <p:spPr>
          <a:xfrm>
            <a:off x="341671" y="1056181"/>
            <a:ext cx="11430000" cy="498598"/>
          </a:xfrm>
        </p:spPr>
        <p:txBody>
          <a:bodyPr/>
          <a:lstStyle/>
          <a:p>
            <a:r>
              <a:rPr lang="en-US" dirty="0"/>
              <a:t>Filter &amp; create the correct and incorrect datasets</a:t>
            </a:r>
          </a:p>
        </p:txBody>
      </p:sp>
      <p:pic>
        <p:nvPicPr>
          <p:cNvPr id="12" name="Picture 11">
            <a:extLst>
              <a:ext uri="{FF2B5EF4-FFF2-40B4-BE49-F238E27FC236}">
                <a16:creationId xmlns:a16="http://schemas.microsoft.com/office/drawing/2014/main" id="{B58C1AAA-3C9C-05F9-0BCA-5B51D5594057}"/>
              </a:ext>
            </a:extLst>
          </p:cNvPr>
          <p:cNvPicPr>
            <a:picLocks noChangeAspect="1"/>
          </p:cNvPicPr>
          <p:nvPr/>
        </p:nvPicPr>
        <p:blipFill>
          <a:blip r:embed="rId2"/>
          <a:stretch>
            <a:fillRect/>
          </a:stretch>
        </p:blipFill>
        <p:spPr>
          <a:xfrm>
            <a:off x="380999" y="2439496"/>
            <a:ext cx="5428129" cy="2863337"/>
          </a:xfrm>
          <a:prstGeom prst="rect">
            <a:avLst/>
          </a:prstGeom>
          <a:noFill/>
        </p:spPr>
      </p:pic>
      <p:pic>
        <p:nvPicPr>
          <p:cNvPr id="10" name="Picture 9">
            <a:extLst>
              <a:ext uri="{FF2B5EF4-FFF2-40B4-BE49-F238E27FC236}">
                <a16:creationId xmlns:a16="http://schemas.microsoft.com/office/drawing/2014/main" id="{940C5160-B034-93EA-16B9-6F3C0FFF16E3}"/>
              </a:ext>
            </a:extLst>
          </p:cNvPr>
          <p:cNvPicPr>
            <a:picLocks noChangeAspect="1"/>
          </p:cNvPicPr>
          <p:nvPr/>
        </p:nvPicPr>
        <p:blipFill>
          <a:blip r:embed="rId3"/>
          <a:stretch>
            <a:fillRect/>
          </a:stretch>
        </p:blipFill>
        <p:spPr>
          <a:xfrm>
            <a:off x="6382871" y="2486992"/>
            <a:ext cx="5428129" cy="2768346"/>
          </a:xfrm>
          <a:prstGeom prst="rect">
            <a:avLst/>
          </a:prstGeom>
          <a:noFill/>
        </p:spPr>
      </p:pic>
      <p:sp>
        <p:nvSpPr>
          <p:cNvPr id="4" name="Slide Number Placeholder 3">
            <a:extLst>
              <a:ext uri="{FF2B5EF4-FFF2-40B4-BE49-F238E27FC236}">
                <a16:creationId xmlns:a16="http://schemas.microsoft.com/office/drawing/2014/main" id="{3A777999-9E01-BBCE-0A58-260153E8FB94}"/>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9</a:t>
            </a:fld>
            <a:endParaRPr lang="en-US"/>
          </a:p>
        </p:txBody>
      </p:sp>
    </p:spTree>
    <p:extLst>
      <p:ext uri="{BB962C8B-B14F-4D97-AF65-F5344CB8AC3E}">
        <p14:creationId xmlns:p14="http://schemas.microsoft.com/office/powerpoint/2010/main" val="2187561697"/>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25BB10498DA443B4CB18627C25F13D" ma:contentTypeVersion="9" ma:contentTypeDescription="Create a new document." ma:contentTypeScope="" ma:versionID="2130e189e1b32389e78f637f73bab6ef">
  <xsd:schema xmlns:xsd="http://www.w3.org/2001/XMLSchema" xmlns:xs="http://www.w3.org/2001/XMLSchema" xmlns:p="http://schemas.microsoft.com/office/2006/metadata/properties" xmlns:ns2="c2e4d68a-9cd3-4fd1-89ba-85a57750fffc" xmlns:ns3="e059c17a-13ee-48d5-b64f-a502b4975c15" targetNamespace="http://schemas.microsoft.com/office/2006/metadata/properties" ma:root="true" ma:fieldsID="a9cb41467295c61627faa6bd7fd69a5c" ns2:_="" ns3:_="">
    <xsd:import namespace="c2e4d68a-9cd3-4fd1-89ba-85a57750fffc"/>
    <xsd:import namespace="e059c17a-13ee-48d5-b64f-a502b4975c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e4d68a-9cd3-4fd1-89ba-85a57750ff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59c17a-13ee-48d5-b64f-a502b4975c1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7217F8-93EB-470E-A43D-042F40CAAA50}">
  <ds:schemaRefs>
    <ds:schemaRef ds:uri="http://schemas.microsoft.com/sharepoint/v3/contenttype/forms"/>
  </ds:schemaRefs>
</ds:datastoreItem>
</file>

<file path=customXml/itemProps2.xml><?xml version="1.0" encoding="utf-8"?>
<ds:datastoreItem xmlns:ds="http://schemas.openxmlformats.org/officeDocument/2006/customXml" ds:itemID="{E536DAC0-FE7C-4788-83E3-B3885A43582E}">
  <ds:schemaRefs>
    <ds:schemaRef ds:uri="c2e4d68a-9cd3-4fd1-89ba-85a57750fffc"/>
    <ds:schemaRef ds:uri="e059c17a-13ee-48d5-b64f-a502b4975c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2958</TotalTime>
  <Words>849</Words>
  <Application>Microsoft Office PowerPoint</Application>
  <PresentationFormat>Widescreen</PresentationFormat>
  <Paragraphs>153</Paragraphs>
  <Slides>28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Sofia Pro Medium</vt:lpstr>
      <vt:lpstr>Times New Roman</vt:lpstr>
      <vt:lpstr>Arial</vt:lpstr>
      <vt:lpstr>Calibri</vt:lpstr>
      <vt:lpstr>Palatino</vt:lpstr>
      <vt:lpstr>MAT008_Robinson_PPT_template_20160817_1e</vt:lpstr>
      <vt:lpstr>           MSA 8770 Text Analytics   Mini-Project 1  Shreyashi Mukhopadhyay  September 26, 2023 </vt:lpstr>
      <vt:lpstr>Word frequency distribution Analysis</vt:lpstr>
      <vt:lpstr>Assignment </vt:lpstr>
      <vt:lpstr>Data Description</vt:lpstr>
      <vt:lpstr>Descriptive Statistics</vt:lpstr>
      <vt:lpstr>Data Preprocessing</vt:lpstr>
      <vt:lpstr>Data Preprocessing</vt:lpstr>
      <vt:lpstr>Distribution of correct and Incorrect answers</vt:lpstr>
      <vt:lpstr>Filter &amp; create the correct and incorrect datasets</vt:lpstr>
      <vt:lpstr>Approach 1:  Word Cloud</vt:lpstr>
      <vt:lpstr>Word cloud for correct responses</vt:lpstr>
      <vt:lpstr>Word cloud for incorrect responses</vt:lpstr>
      <vt:lpstr>Conclusion: </vt:lpstr>
      <vt:lpstr>          Approach 2:   Visualizing the top Unigrams, Bigrams and Trigrams word frequency distribution</vt:lpstr>
      <vt:lpstr>Unigram frequency for correct responses</vt:lpstr>
      <vt:lpstr>Unigram frequency for incorrect responses</vt:lpstr>
      <vt:lpstr>Bigram frequency for correct responses</vt:lpstr>
      <vt:lpstr>Bigram frequency for incorrect responses</vt:lpstr>
      <vt:lpstr>Trigram frequency for correct responses</vt:lpstr>
      <vt:lpstr>Trigram frequency for incorrect responses</vt:lpstr>
      <vt:lpstr>Conclusion:</vt:lpstr>
      <vt:lpstr>          Approach 3:   Visualizing the topics using BERT Topic Models</vt:lpstr>
      <vt:lpstr>Topics prominent in correct responses data</vt:lpstr>
      <vt:lpstr>Topics prominent in incorrect response data</vt:lpstr>
      <vt:lpstr>Intertopic distance map comparison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Shreyashi Mukhopadhyay</cp:lastModifiedBy>
  <cp:revision>33</cp:revision>
  <dcterms:created xsi:type="dcterms:W3CDTF">2020-09-25T14:57:05Z</dcterms:created>
  <dcterms:modified xsi:type="dcterms:W3CDTF">2023-09-26T22:20:44Z</dcterms:modified>
</cp:coreProperties>
</file>